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5"/>
  </p:notesMasterIdLst>
  <p:sldIdLst>
    <p:sldId id="256" r:id="rId2"/>
    <p:sldId id="258" r:id="rId3"/>
    <p:sldId id="259" r:id="rId4"/>
    <p:sldId id="260" r:id="rId5"/>
    <p:sldId id="261" r:id="rId6"/>
    <p:sldId id="262" r:id="rId7"/>
    <p:sldId id="264" r:id="rId8"/>
    <p:sldId id="268" r:id="rId9"/>
    <p:sldId id="265" r:id="rId10"/>
    <p:sldId id="266" r:id="rId11"/>
    <p:sldId id="267" r:id="rId12"/>
    <p:sldId id="269" r:id="rId13"/>
    <p:sldId id="270" r:id="rId14"/>
    <p:sldId id="271" r:id="rId15"/>
    <p:sldId id="272" r:id="rId16"/>
    <p:sldId id="273" r:id="rId17"/>
    <p:sldId id="274" r:id="rId18"/>
    <p:sldId id="278" r:id="rId19"/>
    <p:sldId id="280" r:id="rId20"/>
    <p:sldId id="275" r:id="rId21"/>
    <p:sldId id="276" r:id="rId22"/>
    <p:sldId id="277" r:id="rId23"/>
    <p:sldId id="279" r:id="rId24"/>
    <p:sldId id="281" r:id="rId25"/>
    <p:sldId id="282" r:id="rId26"/>
    <p:sldId id="283" r:id="rId27"/>
    <p:sldId id="284" r:id="rId28"/>
    <p:sldId id="285" r:id="rId29"/>
    <p:sldId id="286" r:id="rId30"/>
    <p:sldId id="287" r:id="rId31"/>
    <p:sldId id="288" r:id="rId32"/>
    <p:sldId id="289" r:id="rId33"/>
    <p:sldId id="290"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865" autoAdjust="0"/>
  </p:normalViewPr>
  <p:slideViewPr>
    <p:cSldViewPr>
      <p:cViewPr varScale="1">
        <p:scale>
          <a:sx n="72" d="100"/>
          <a:sy n="72" d="100"/>
        </p:scale>
        <p:origin x="-132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5D15DD-8B7D-485D-B886-4D500EB33757}" type="datetimeFigureOut">
              <a:rPr lang="en-US" smtClean="0"/>
              <a:t>11/22/2020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6B2F36-0AB3-441A-89D4-39CA786F8C23}" type="slidenum">
              <a:rPr lang="en-US" smtClean="0"/>
              <a:t>‹#›</a:t>
            </a:fld>
            <a:endParaRPr lang="en-US"/>
          </a:p>
        </p:txBody>
      </p:sp>
    </p:spTree>
    <p:extLst>
      <p:ext uri="{BB962C8B-B14F-4D97-AF65-F5344CB8AC3E}">
        <p14:creationId xmlns:p14="http://schemas.microsoft.com/office/powerpoint/2010/main" val="861690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pPr/>
              <a:t>2</a:t>
            </a:fld>
            <a:endParaRPr lang="en-US" noProof="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US" noProof="0" smtClean="0"/>
              <a:pPr/>
              <a:t>9</a:t>
            </a:fld>
            <a:endParaRPr lang="en-US" noProof="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Imag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0" y="1"/>
            <a:ext cx="7335441"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400300" y="2811054"/>
            <a:ext cx="67437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2400300" y="4061040"/>
            <a:ext cx="4935141"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smtClean="0"/>
              <a:t>Click to edit Master subtitle style</a:t>
            </a:r>
            <a:endParaRPr lang="en-US" noProof="0"/>
          </a:p>
        </p:txBody>
      </p:sp>
      <p:sp>
        <p:nvSpPr>
          <p:cNvPr id="13" name="Rectangle 12">
            <a:extLst>
              <a:ext uri="{FF2B5EF4-FFF2-40B4-BE49-F238E27FC236}">
                <a16:creationId xmlns:a16="http://schemas.microsoft.com/office/drawing/2014/main" xmlns="" id="{EC0FBB1B-4F0E-4365-BF27-3150FC6C3B90}"/>
              </a:ext>
            </a:extLst>
          </p:cNvPr>
          <p:cNvSpPr/>
          <p:nvPr/>
        </p:nvSpPr>
        <p:spPr>
          <a:xfrm>
            <a:off x="7335078" y="6803351"/>
            <a:ext cx="1484923"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A13D8A8-6C3D-4527-959D-41C3213F7F02}"/>
              </a:ext>
            </a:extLst>
          </p:cNvPr>
          <p:cNvSpPr/>
          <p:nvPr/>
        </p:nvSpPr>
        <p:spPr>
          <a:xfrm>
            <a:off x="0" y="6803351"/>
            <a:ext cx="7335078"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p:nvSpPr>
        <p:spPr>
          <a:xfrm>
            <a:off x="8820000" y="6803351"/>
            <a:ext cx="324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51DD44D8-4A8F-4693-B90A-166855B29D25}"/>
              </a:ext>
            </a:extLst>
          </p:cNvPr>
          <p:cNvSpPr/>
          <p:nvPr/>
        </p:nvSpPr>
        <p:spPr>
          <a:xfrm>
            <a:off x="7335441" y="2698612"/>
            <a:ext cx="1808559"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24000" y="432000"/>
            <a:ext cx="8505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xmlns="" id="{7DEBF36F-ADC5-48FF-BFAF-3BED06924FD3}"/>
              </a:ext>
            </a:extLst>
          </p:cNvPr>
          <p:cNvSpPr>
            <a:spLocks noGrp="1"/>
          </p:cNvSpPr>
          <p:nvPr>
            <p:ph type="body" sz="quarter" idx="32" hasCustomPrompt="1"/>
          </p:nvPr>
        </p:nvSpPr>
        <p:spPr>
          <a:xfrm>
            <a:off x="323850" y="1008000"/>
            <a:ext cx="8504635"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324000" y="1512000"/>
            <a:ext cx="4104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Text Placeholder 4">
            <a:extLst>
              <a:ext uri="{FF2B5EF4-FFF2-40B4-BE49-F238E27FC236}">
                <a16:creationId xmlns:a16="http://schemas.microsoft.com/office/drawing/2014/main" xmlns="" id="{7867C73D-EE16-41D1-B7CE-A35C765E3B8D}"/>
              </a:ext>
            </a:extLst>
          </p:cNvPr>
          <p:cNvSpPr>
            <a:spLocks noGrp="1"/>
          </p:cNvSpPr>
          <p:nvPr>
            <p:ph type="body" sz="quarter" idx="12"/>
          </p:nvPr>
        </p:nvSpPr>
        <p:spPr>
          <a:xfrm>
            <a:off x="4724916" y="1511250"/>
            <a:ext cx="4104085" cy="4680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324000" y="432000"/>
            <a:ext cx="8505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xmlns="" id="{F94EB5D3-F8CB-4E76-8D7E-FF441818EECB}"/>
              </a:ext>
            </a:extLst>
          </p:cNvPr>
          <p:cNvSpPr>
            <a:spLocks noGrp="1"/>
          </p:cNvSpPr>
          <p:nvPr>
            <p:ph type="body" sz="quarter" idx="32" hasCustomPrompt="1"/>
          </p:nvPr>
        </p:nvSpPr>
        <p:spPr>
          <a:xfrm>
            <a:off x="323850" y="1008000"/>
            <a:ext cx="8504635"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324000" y="1512000"/>
            <a:ext cx="27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3226162" y="1511477"/>
            <a:ext cx="2700338" cy="4679249"/>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5">
            <a:extLst>
              <a:ext uri="{FF2B5EF4-FFF2-40B4-BE49-F238E27FC236}">
                <a16:creationId xmlns:a16="http://schemas.microsoft.com/office/drawing/2014/main" xmlns="" id="{5B4A252E-78C9-4F76-98A4-A4B580AD072A}"/>
              </a:ext>
            </a:extLst>
          </p:cNvPr>
          <p:cNvSpPr>
            <a:spLocks noGrp="1"/>
          </p:cNvSpPr>
          <p:nvPr>
            <p:ph type="body" sz="quarter" idx="13"/>
          </p:nvPr>
        </p:nvSpPr>
        <p:spPr>
          <a:xfrm>
            <a:off x="6128662" y="1511475"/>
            <a:ext cx="2700338"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6D4BCA97-F31B-451D-82F8-6E000DF2118A}"/>
              </a:ext>
            </a:extLst>
          </p:cNvPr>
          <p:cNvSpPr>
            <a:spLocks noGrp="1"/>
          </p:cNvSpPr>
          <p:nvPr>
            <p:ph type="ftr" sz="quarter" idx="14"/>
          </p:nvPr>
        </p:nvSpPr>
        <p:spPr/>
        <p:txBody>
          <a:bodyPr/>
          <a:lstStyle/>
          <a:p>
            <a:endParaRPr lang="en-US"/>
          </a:p>
        </p:txBody>
      </p:sp>
      <p:sp>
        <p:nvSpPr>
          <p:cNvPr id="6" name="Slide Number Placeholder 5">
            <a:extLst>
              <a:ext uri="{FF2B5EF4-FFF2-40B4-BE49-F238E27FC236}">
                <a16:creationId xmlns:a16="http://schemas.microsoft.com/office/drawing/2014/main" xmlns="" id="{0817AAC4-A657-4D75-A527-0307AFF2B17B}"/>
              </a:ext>
            </a:extLst>
          </p:cNvPr>
          <p:cNvSpPr>
            <a:spLocks noGrp="1"/>
          </p:cNvSpPr>
          <p:nvPr>
            <p:ph type="sldNum" sz="quarter" idx="15"/>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324000" y="432000"/>
            <a:ext cx="8505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9D7ACCB5-9A86-4F46-89E2-B79F48C9EC1D}"/>
              </a:ext>
            </a:extLst>
          </p:cNvPr>
          <p:cNvSpPr>
            <a:spLocks noGrp="1"/>
          </p:cNvSpPr>
          <p:nvPr>
            <p:ph type="body" sz="quarter" idx="32" hasCustomPrompt="1"/>
          </p:nvPr>
        </p:nvSpPr>
        <p:spPr>
          <a:xfrm>
            <a:off x="323850" y="1008000"/>
            <a:ext cx="8504635"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324000" y="1512000"/>
            <a:ext cx="162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p:nvPr>
        </p:nvSpPr>
        <p:spPr>
          <a:xfrm>
            <a:off x="2044809" y="1512000"/>
            <a:ext cx="1620441"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5">
            <a:extLst>
              <a:ext uri="{FF2B5EF4-FFF2-40B4-BE49-F238E27FC236}">
                <a16:creationId xmlns:a16="http://schemas.microsoft.com/office/drawing/2014/main" xmlns="" id="{6A983D98-E0AB-429A-9EC2-B50D4216D691}"/>
              </a:ext>
            </a:extLst>
          </p:cNvPr>
          <p:cNvSpPr>
            <a:spLocks noGrp="1"/>
          </p:cNvSpPr>
          <p:nvPr>
            <p:ph type="body" sz="quarter" idx="13"/>
          </p:nvPr>
        </p:nvSpPr>
        <p:spPr>
          <a:xfrm>
            <a:off x="3766059" y="1512000"/>
            <a:ext cx="1620441"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6">
            <a:extLst>
              <a:ext uri="{FF2B5EF4-FFF2-40B4-BE49-F238E27FC236}">
                <a16:creationId xmlns:a16="http://schemas.microsoft.com/office/drawing/2014/main" xmlns="" id="{755213BF-EF6D-45DC-A01B-DE6C2F23A6D2}"/>
              </a:ext>
            </a:extLst>
          </p:cNvPr>
          <p:cNvSpPr>
            <a:spLocks noGrp="1"/>
          </p:cNvSpPr>
          <p:nvPr>
            <p:ph type="body" sz="quarter" idx="14"/>
          </p:nvPr>
        </p:nvSpPr>
        <p:spPr>
          <a:xfrm>
            <a:off x="5487309" y="1507535"/>
            <a:ext cx="1620441"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7">
            <a:extLst>
              <a:ext uri="{FF2B5EF4-FFF2-40B4-BE49-F238E27FC236}">
                <a16:creationId xmlns:a16="http://schemas.microsoft.com/office/drawing/2014/main" xmlns="" id="{77D6BBBA-F4A3-45D4-91BC-A405FFDC7C3D}"/>
              </a:ext>
            </a:extLst>
          </p:cNvPr>
          <p:cNvSpPr>
            <a:spLocks noGrp="1"/>
          </p:cNvSpPr>
          <p:nvPr>
            <p:ph type="body" sz="quarter" idx="15"/>
          </p:nvPr>
        </p:nvSpPr>
        <p:spPr>
          <a:xfrm>
            <a:off x="7208559" y="1507535"/>
            <a:ext cx="1620441" cy="468371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2D09234E-176D-4BBF-9391-7B6F018C51AB}"/>
              </a:ext>
            </a:extLst>
          </p:cNvPr>
          <p:cNvSpPr>
            <a:spLocks noGrp="1"/>
          </p:cNvSpPr>
          <p:nvPr>
            <p:ph type="ftr" sz="quarter" idx="16"/>
          </p:nvPr>
        </p:nvSpPr>
        <p:spPr/>
        <p:txBody>
          <a:bodyPr/>
          <a:lstStyle/>
          <a:p>
            <a:endParaRPr lang="en-US"/>
          </a:p>
        </p:txBody>
      </p:sp>
      <p:sp>
        <p:nvSpPr>
          <p:cNvPr id="6" name="Slide Number Placeholder 5">
            <a:extLst>
              <a:ext uri="{FF2B5EF4-FFF2-40B4-BE49-F238E27FC236}">
                <a16:creationId xmlns:a16="http://schemas.microsoft.com/office/drawing/2014/main" xmlns="" id="{009ABD5E-B8F1-4246-B167-09138760AD7D}"/>
              </a:ext>
            </a:extLst>
          </p:cNvPr>
          <p:cNvSpPr>
            <a:spLocks noGrp="1"/>
          </p:cNvSpPr>
          <p:nvPr>
            <p:ph type="sldNum" sz="quarter" idx="33"/>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400300" y="2811054"/>
            <a:ext cx="67437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2400300" y="4061040"/>
            <a:ext cx="4935141"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smtClean="0"/>
              <a:t>Click to edit Master subtitle style</a:t>
            </a:r>
            <a:endParaRPr lang="en-US" noProof="0"/>
          </a:p>
        </p:txBody>
      </p:sp>
      <p:sp>
        <p:nvSpPr>
          <p:cNvPr id="13" name="Rectangle 12">
            <a:extLst>
              <a:ext uri="{FF2B5EF4-FFF2-40B4-BE49-F238E27FC236}">
                <a16:creationId xmlns:a16="http://schemas.microsoft.com/office/drawing/2014/main" xmlns="" id="{EC0FBB1B-4F0E-4365-BF27-3150FC6C3B90}"/>
              </a:ext>
            </a:extLst>
          </p:cNvPr>
          <p:cNvSpPr/>
          <p:nvPr/>
        </p:nvSpPr>
        <p:spPr>
          <a:xfrm>
            <a:off x="7335078" y="6803351"/>
            <a:ext cx="1484923"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A13D8A8-6C3D-4527-959D-41C3213F7F02}"/>
              </a:ext>
            </a:extLst>
          </p:cNvPr>
          <p:cNvSpPr/>
          <p:nvPr/>
        </p:nvSpPr>
        <p:spPr>
          <a:xfrm>
            <a:off x="0" y="6803351"/>
            <a:ext cx="7335078"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p:nvSpPr>
        <p:spPr>
          <a:xfrm>
            <a:off x="8820000" y="6803351"/>
            <a:ext cx="324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51DD44D8-4A8F-4693-B90A-166855B29D25}"/>
              </a:ext>
            </a:extLst>
          </p:cNvPr>
          <p:cNvSpPr/>
          <p:nvPr/>
        </p:nvSpPr>
        <p:spPr>
          <a:xfrm>
            <a:off x="7335441" y="2698612"/>
            <a:ext cx="1808559"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473AB13-DFF9-4538-9907-E261659E0E01}"/>
              </a:ext>
            </a:extLst>
          </p:cNvPr>
          <p:cNvSpPr>
            <a:spLocks noGrp="1"/>
          </p:cNvSpPr>
          <p:nvPr>
            <p:ph type="title" hasCustomPrompt="1"/>
          </p:nvPr>
        </p:nvSpPr>
        <p:spPr>
          <a:xfrm>
            <a:off x="-1275" y="2156226"/>
            <a:ext cx="44685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xmlns="" id="{6816FE98-6A12-44EC-8485-8B5EFABDF9B2}"/>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xmlns="" id="{51DD44D8-4A8F-4693-B90A-166855B29D25}"/>
              </a:ext>
            </a:extLst>
          </p:cNvPr>
          <p:cNvSpPr/>
          <p:nvPr/>
        </p:nvSpPr>
        <p:spPr>
          <a:xfrm>
            <a:off x="0" y="5209682"/>
            <a:ext cx="1808559"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xmlns="" id="{EC0FBB1B-4F0E-4365-BF27-3150FC6C3B90}"/>
              </a:ext>
            </a:extLst>
          </p:cNvPr>
          <p:cNvSpPr/>
          <p:nvPr/>
        </p:nvSpPr>
        <p:spPr>
          <a:xfrm>
            <a:off x="7335078" y="6803351"/>
            <a:ext cx="1484923"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A13D8A8-6C3D-4527-959D-41C3213F7F02}"/>
              </a:ext>
            </a:extLst>
          </p:cNvPr>
          <p:cNvSpPr/>
          <p:nvPr/>
        </p:nvSpPr>
        <p:spPr>
          <a:xfrm>
            <a:off x="0" y="6803351"/>
            <a:ext cx="7335078"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p:nvSpPr>
        <p:spPr>
          <a:xfrm>
            <a:off x="8820000" y="6803351"/>
            <a:ext cx="324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F50EF489-F21B-4E7C-9A44-D3CC8DC34F5F}"/>
              </a:ext>
            </a:extLst>
          </p:cNvPr>
          <p:cNvSpPr>
            <a:spLocks noGrp="1"/>
          </p:cNvSpPr>
          <p:nvPr>
            <p:ph type="sldNum" sz="quarter" idx="12"/>
          </p:nvPr>
        </p:nvSpPr>
        <p:spPr/>
        <p:txBody>
          <a:bodyPr/>
          <a:lstStyle/>
          <a:p>
            <a:fld id="{626A65A9-7BE4-4273-8321-9F32743A9C67}" type="slidenum">
              <a:rPr lang="en-US" smtClean="0"/>
              <a:t>‹#›</a:t>
            </a:fld>
            <a:endParaRPr lang="en-US"/>
          </a:p>
        </p:txBody>
      </p:sp>
      <p:sp>
        <p:nvSpPr>
          <p:cNvPr id="11" name="Text Placeholder 2">
            <a:extLst>
              <a:ext uri="{FF2B5EF4-FFF2-40B4-BE49-F238E27FC236}">
                <a16:creationId xmlns:a16="http://schemas.microsoft.com/office/drawing/2014/main" xmlns="" id="{14B95064-E6BF-43CD-ACBD-6363E8D9BF6A}"/>
              </a:ext>
            </a:extLst>
          </p:cNvPr>
          <p:cNvSpPr>
            <a:spLocks noGrp="1"/>
          </p:cNvSpPr>
          <p:nvPr>
            <p:ph type="body" idx="1"/>
          </p:nvPr>
        </p:nvSpPr>
        <p:spPr>
          <a:xfrm>
            <a:off x="0" y="4114627"/>
            <a:ext cx="4467225"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smtClean="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324000" y="1008000"/>
            <a:ext cx="8496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E8FE0EB3-0FF4-4285-B9D3-90A5751B7BBF}"/>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xmlns="" id="{C8DE0AAD-6FBD-416B-A91A-21F2B737919E}"/>
              </a:ext>
            </a:extLst>
          </p:cNvPr>
          <p:cNvSpPr>
            <a:spLocks noGrp="1"/>
          </p:cNvSpPr>
          <p:nvPr>
            <p:ph type="sldNum" sz="quarter" idx="33"/>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24000" y="432000"/>
            <a:ext cx="8505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9" name="Content Placeholder 3">
            <a:extLst>
              <a:ext uri="{FF2B5EF4-FFF2-40B4-BE49-F238E27FC236}">
                <a16:creationId xmlns:a16="http://schemas.microsoft.com/office/drawing/2014/main" xmlns="" id="{EE1E0B79-3CC8-4DCF-8AEC-AC43BC9A3048}"/>
              </a:ext>
            </a:extLst>
          </p:cNvPr>
          <p:cNvSpPr>
            <a:spLocks noGrp="1"/>
          </p:cNvSpPr>
          <p:nvPr>
            <p:ph sz="half" idx="2"/>
          </p:nvPr>
        </p:nvSpPr>
        <p:spPr>
          <a:xfrm>
            <a:off x="4733914" y="1007251"/>
            <a:ext cx="4095086" cy="516971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2">
            <a:extLst>
              <a:ext uri="{FF2B5EF4-FFF2-40B4-BE49-F238E27FC236}">
                <a16:creationId xmlns:a16="http://schemas.microsoft.com/office/drawing/2014/main" xmlns="" id="{15546508-E26C-46CD-8939-D20E71BF4ED7}"/>
              </a:ext>
            </a:extLst>
          </p:cNvPr>
          <p:cNvSpPr>
            <a:spLocks noGrp="1"/>
          </p:cNvSpPr>
          <p:nvPr>
            <p:ph sz="half" idx="1"/>
          </p:nvPr>
        </p:nvSpPr>
        <p:spPr>
          <a:xfrm>
            <a:off x="324000" y="1007251"/>
            <a:ext cx="4086086" cy="516971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24000" y="432000"/>
            <a:ext cx="8505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11" name="Rectangle 10" descr="Accent block left">
            <a:extLst>
              <a:ext uri="{FF2B5EF4-FFF2-40B4-BE49-F238E27FC236}">
                <a16:creationId xmlns:a16="http://schemas.microsoft.com/office/drawing/2014/main" xmlns="" id="{48A1A904-FE62-4BE3-BAE9-0EEAE7B1E38C}"/>
              </a:ext>
              <a:ext uri="{C183D7F6-B498-43B3-948B-1728B52AA6E4}">
                <adec:decorative xmlns:adec="http://schemas.microsoft.com/office/drawing/2017/decorative" xmlns="" val="1"/>
              </a:ext>
            </a:extLst>
          </p:cNvPr>
          <p:cNvSpPr/>
          <p:nvPr/>
        </p:nvSpPr>
        <p:spPr>
          <a:xfrm>
            <a:off x="323851" y="1016231"/>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xmlns="" id="{3E8A46E0-47C2-4441-B7DD-F621A80F1FC8}"/>
              </a:ext>
              <a:ext uri="{C183D7F6-B498-43B3-948B-1728B52AA6E4}">
                <adec:decorative xmlns:adec="http://schemas.microsoft.com/office/drawing/2017/decorative" xmlns="" val="1"/>
              </a:ext>
            </a:extLst>
          </p:cNvPr>
          <p:cNvSpPr/>
          <p:nvPr/>
        </p:nvSpPr>
        <p:spPr>
          <a:xfrm>
            <a:off x="4724916" y="1016231"/>
            <a:ext cx="1488131"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xmlns="" id="{D902C307-6561-4E11-9899-1F34830AE8AB}"/>
              </a:ext>
            </a:extLst>
          </p:cNvPr>
          <p:cNvSpPr>
            <a:spLocks noGrp="1"/>
          </p:cNvSpPr>
          <p:nvPr>
            <p:ph type="body" idx="1"/>
          </p:nvPr>
        </p:nvSpPr>
        <p:spPr>
          <a:xfrm>
            <a:off x="323851" y="1224129"/>
            <a:ext cx="4086086"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6" name="Text Placeholder 4">
            <a:extLst>
              <a:ext uri="{FF2B5EF4-FFF2-40B4-BE49-F238E27FC236}">
                <a16:creationId xmlns:a16="http://schemas.microsoft.com/office/drawing/2014/main" xmlns="" id="{CD73439B-6B1B-47C5-B2B0-409015FB3398}"/>
              </a:ext>
            </a:extLst>
          </p:cNvPr>
          <p:cNvSpPr>
            <a:spLocks noGrp="1"/>
          </p:cNvSpPr>
          <p:nvPr>
            <p:ph type="body" sz="quarter" idx="3"/>
          </p:nvPr>
        </p:nvSpPr>
        <p:spPr>
          <a:xfrm>
            <a:off x="4734064" y="1224129"/>
            <a:ext cx="4085936"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7" name="Content Placeholder 5">
            <a:extLst>
              <a:ext uri="{FF2B5EF4-FFF2-40B4-BE49-F238E27FC236}">
                <a16:creationId xmlns:a16="http://schemas.microsoft.com/office/drawing/2014/main" xmlns="" id="{12AC6878-44C6-4445-A225-70C0DC482EDF}"/>
              </a:ext>
            </a:extLst>
          </p:cNvPr>
          <p:cNvSpPr>
            <a:spLocks noGrp="1"/>
          </p:cNvSpPr>
          <p:nvPr>
            <p:ph sz="quarter" idx="4"/>
          </p:nvPr>
        </p:nvSpPr>
        <p:spPr>
          <a:xfrm>
            <a:off x="4724914" y="1955731"/>
            <a:ext cx="4085936" cy="423393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8" name="Content Placeholder 3">
            <a:extLst>
              <a:ext uri="{FF2B5EF4-FFF2-40B4-BE49-F238E27FC236}">
                <a16:creationId xmlns:a16="http://schemas.microsoft.com/office/drawing/2014/main" xmlns="" id="{6D675DA8-374F-4915-973A-53612A41FFC1}"/>
              </a:ext>
            </a:extLst>
          </p:cNvPr>
          <p:cNvSpPr>
            <a:spLocks noGrp="1"/>
          </p:cNvSpPr>
          <p:nvPr>
            <p:ph sz="half" idx="2"/>
          </p:nvPr>
        </p:nvSpPr>
        <p:spPr>
          <a:xfrm>
            <a:off x="323850" y="1943031"/>
            <a:ext cx="4085936" cy="424663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24000" y="432000"/>
            <a:ext cx="2949028"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11" name="Rectangle 10" descr="Accent block left">
            <a:extLst>
              <a:ext uri="{FF2B5EF4-FFF2-40B4-BE49-F238E27FC236}">
                <a16:creationId xmlns:a16="http://schemas.microsoft.com/office/drawing/2014/main" xmlns="" id="{48A1A904-FE62-4BE3-BAE9-0EEAE7B1E38C}"/>
              </a:ext>
              <a:ext uri="{C183D7F6-B498-43B3-948B-1728B52AA6E4}">
                <adec:decorative xmlns:adec="http://schemas.microsoft.com/office/drawing/2017/decorative" xmlns="" val="1"/>
              </a:ext>
            </a:extLst>
          </p:cNvPr>
          <p:cNvSpPr/>
          <p:nvPr/>
        </p:nvSpPr>
        <p:spPr>
          <a:xfrm>
            <a:off x="323851" y="1892926"/>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xmlns="" id="{85B68CA9-AC4C-4D15-9BA1-A9F1AC5606DA}"/>
              </a:ext>
            </a:extLst>
          </p:cNvPr>
          <p:cNvSpPr>
            <a:spLocks noGrp="1"/>
          </p:cNvSpPr>
          <p:nvPr>
            <p:ph idx="1"/>
          </p:nvPr>
        </p:nvSpPr>
        <p:spPr>
          <a:xfrm>
            <a:off x="3591612" y="432001"/>
            <a:ext cx="5228388"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3">
            <a:extLst>
              <a:ext uri="{FF2B5EF4-FFF2-40B4-BE49-F238E27FC236}">
                <a16:creationId xmlns:a16="http://schemas.microsoft.com/office/drawing/2014/main" xmlns="" id="{29B24D8A-D8A5-4F57-A260-A4CF75FCB3BD}"/>
              </a:ext>
            </a:extLst>
          </p:cNvPr>
          <p:cNvSpPr>
            <a:spLocks noGrp="1"/>
          </p:cNvSpPr>
          <p:nvPr>
            <p:ph type="body" sz="half" idx="2"/>
          </p:nvPr>
        </p:nvSpPr>
        <p:spPr>
          <a:xfrm>
            <a:off x="324000"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24000" y="432000"/>
            <a:ext cx="2949028"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11" name="Rectangle 10" descr="Accent block left">
            <a:extLst>
              <a:ext uri="{FF2B5EF4-FFF2-40B4-BE49-F238E27FC236}">
                <a16:creationId xmlns:a16="http://schemas.microsoft.com/office/drawing/2014/main" xmlns="" id="{48A1A904-FE62-4BE3-BAE9-0EEAE7B1E38C}"/>
              </a:ext>
              <a:ext uri="{C183D7F6-B498-43B3-948B-1728B52AA6E4}">
                <adec:decorative xmlns:adec="http://schemas.microsoft.com/office/drawing/2017/decorative" xmlns="" val="1"/>
              </a:ext>
            </a:extLst>
          </p:cNvPr>
          <p:cNvSpPr/>
          <p:nvPr/>
        </p:nvSpPr>
        <p:spPr>
          <a:xfrm>
            <a:off x="323851" y="1892926"/>
            <a:ext cx="1488131"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xmlns="" id="{3E50A411-2E68-4F4D-B4BC-62E87C633658}"/>
              </a:ext>
            </a:extLst>
          </p:cNvPr>
          <p:cNvSpPr>
            <a:spLocks noGrp="1"/>
          </p:cNvSpPr>
          <p:nvPr>
            <p:ph type="body" sz="half" idx="2"/>
          </p:nvPr>
        </p:nvSpPr>
        <p:spPr>
          <a:xfrm>
            <a:off x="324000"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0" name="Picture Placeholder 2">
            <a:extLst>
              <a:ext uri="{FF2B5EF4-FFF2-40B4-BE49-F238E27FC236}">
                <a16:creationId xmlns:a16="http://schemas.microsoft.com/office/drawing/2014/main" xmlns="" id="{2FBF39A8-0BD5-48FD-9993-F595D4F727C1}"/>
              </a:ext>
            </a:extLst>
          </p:cNvPr>
          <p:cNvSpPr>
            <a:spLocks noGrp="1"/>
          </p:cNvSpPr>
          <p:nvPr>
            <p:ph type="pic" idx="1"/>
          </p:nvPr>
        </p:nvSpPr>
        <p:spPr>
          <a:xfrm>
            <a:off x="3591612" y="432001"/>
            <a:ext cx="5228388"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0" y="1"/>
            <a:ext cx="7335441"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4676775" y="2204792"/>
            <a:ext cx="4467225"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xmlns="" id="{9E4D4535-D519-40ED-B8A4-2EA1276BB652}"/>
              </a:ext>
            </a:extLst>
          </p:cNvPr>
          <p:cNvSpPr>
            <a:spLocks noGrp="1"/>
          </p:cNvSpPr>
          <p:nvPr>
            <p:ph type="body" sz="quarter" idx="13" hasCustomPrompt="1"/>
          </p:nvPr>
        </p:nvSpPr>
        <p:spPr>
          <a:xfrm>
            <a:off x="4676775" y="4148861"/>
            <a:ext cx="4467225"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xmlns="" id="{6816FE98-6A12-44EC-8485-8B5EFABDF9B2}"/>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xmlns="" id="{51DD44D8-4A8F-4693-B90A-166855B29D25}"/>
              </a:ext>
            </a:extLst>
          </p:cNvPr>
          <p:cNvSpPr/>
          <p:nvPr/>
        </p:nvSpPr>
        <p:spPr>
          <a:xfrm>
            <a:off x="7335441" y="5247782"/>
            <a:ext cx="1808559"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xmlns="" id="{EC0FBB1B-4F0E-4365-BF27-3150FC6C3B90}"/>
              </a:ext>
            </a:extLst>
          </p:cNvPr>
          <p:cNvSpPr/>
          <p:nvPr/>
        </p:nvSpPr>
        <p:spPr>
          <a:xfrm>
            <a:off x="7335078" y="6803351"/>
            <a:ext cx="1484923"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A13D8A8-6C3D-4527-959D-41C3213F7F02}"/>
              </a:ext>
            </a:extLst>
          </p:cNvPr>
          <p:cNvSpPr/>
          <p:nvPr/>
        </p:nvSpPr>
        <p:spPr>
          <a:xfrm>
            <a:off x="0" y="6803351"/>
            <a:ext cx="7335078"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p:nvSpPr>
        <p:spPr>
          <a:xfrm>
            <a:off x="8820000" y="6803351"/>
            <a:ext cx="324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F50EF489-F21B-4E7C-9A44-D3CC8DC34F5F}"/>
              </a:ext>
            </a:extLst>
          </p:cNvPr>
          <p:cNvSpPr>
            <a:spLocks noGrp="1"/>
          </p:cNvSpPr>
          <p:nvPr>
            <p:ph type="sldNum" sz="quarter" idx="12"/>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xmlns="" id="{10727B06-56A8-44A2-B6C2-9ED183D107F3}"/>
              </a:ext>
            </a:extLst>
          </p:cNvPr>
          <p:cNvSpPr>
            <a:spLocks noGrp="1"/>
          </p:cNvSpPr>
          <p:nvPr>
            <p:ph type="body" sz="quarter" idx="32" hasCustomPrompt="1"/>
          </p:nvPr>
        </p:nvSpPr>
        <p:spPr>
          <a:xfrm>
            <a:off x="323850" y="1008000"/>
            <a:ext cx="8504635"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xmlns="" id="{08CCB8C2-B6A2-4C69-8D3A-57420A034BA4}"/>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xmlns="" id="{853CF994-8B2C-443F-B695-7378DD360DAA}"/>
              </a:ext>
            </a:extLst>
          </p:cNvPr>
          <p:cNvSpPr>
            <a:spLocks noGrp="1"/>
          </p:cNvSpPr>
          <p:nvPr>
            <p:ph type="sldNum" sz="quarter" idx="33"/>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6D0504D-4610-4E9E-A2DB-8B701F044BBC}"/>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xmlns="" id="{A95CDFA7-DEA3-4BBE-8D70-0AF654A1E6FF}"/>
              </a:ext>
            </a:extLst>
          </p:cNvPr>
          <p:cNvSpPr>
            <a:spLocks noGrp="1"/>
          </p:cNvSpPr>
          <p:nvPr>
            <p:ph type="sldNum" sz="quarter" idx="13"/>
          </p:nvPr>
        </p:nvSpPr>
        <p:spPr/>
        <p:txBody>
          <a:bodyPr/>
          <a:lstStyle/>
          <a:p>
            <a:fld id="{626A65A9-7BE4-4273-8321-9F32743A9C67}" type="slidenum">
              <a:rPr lang="en-US" smtClean="0"/>
              <a:t>‹#›</a:t>
            </a:fld>
            <a:endParaRPr lang="en-US"/>
          </a:p>
        </p:txBody>
      </p:sp>
      <p:sp>
        <p:nvSpPr>
          <p:cNvPr id="4" name="Title 3">
            <a:extLst>
              <a:ext uri="{FF2B5EF4-FFF2-40B4-BE49-F238E27FC236}">
                <a16:creationId xmlns:a16="http://schemas.microsoft.com/office/drawing/2014/main" xmlns="" id="{90694D9D-C633-4D52-965E-E5BBD9883037}"/>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6D0504D-4610-4E9E-A2DB-8B701F044BBC}"/>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xmlns="" id="{A95CDFA7-DEA3-4BBE-8D70-0AF654A1E6FF}"/>
              </a:ext>
            </a:extLst>
          </p:cNvPr>
          <p:cNvSpPr>
            <a:spLocks noGrp="1"/>
          </p:cNvSpPr>
          <p:nvPr>
            <p:ph type="sldNum" sz="quarter" idx="13"/>
          </p:nvPr>
        </p:nvSpPr>
        <p:spPr/>
        <p:txBody>
          <a:bodyPr/>
          <a:lstStyle/>
          <a:p>
            <a:fld id="{626A65A9-7BE4-4273-8321-9F32743A9C67}" type="slidenum">
              <a:rPr lang="en-US" smtClean="0"/>
              <a:t>‹#›</a:t>
            </a:fld>
            <a:endParaRPr lang="en-US"/>
          </a:p>
        </p:txBody>
      </p:sp>
      <p:sp>
        <p:nvSpPr>
          <p:cNvPr id="4" name="Title 3">
            <a:extLst>
              <a:ext uri="{FF2B5EF4-FFF2-40B4-BE49-F238E27FC236}">
                <a16:creationId xmlns:a16="http://schemas.microsoft.com/office/drawing/2014/main" xmlns="" id="{90694D9D-C633-4D52-965E-E5BBD9883037}"/>
              </a:ext>
            </a:extLst>
          </p:cNvPr>
          <p:cNvSpPr>
            <a:spLocks noGrp="1"/>
          </p:cNvSpPr>
          <p:nvPr>
            <p:ph type="title"/>
          </p:nvPr>
        </p:nvSpPr>
        <p:spPr/>
        <p:txBody>
          <a:body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xmlns="" id="{0DB3A426-6D4A-4D91-ACD6-A2C25BAE44E3}"/>
              </a:ext>
            </a:extLst>
          </p:cNvPr>
          <p:cNvSpPr>
            <a:spLocks noGrp="1"/>
          </p:cNvSpPr>
          <p:nvPr>
            <p:ph type="body" sz="quarter" idx="14"/>
          </p:nvPr>
        </p:nvSpPr>
        <p:spPr>
          <a:xfrm>
            <a:off x="1248277" y="2033589"/>
            <a:ext cx="6647447" cy="2790825"/>
          </a:xfrm>
        </p:spPr>
        <p:txBody>
          <a:bodyPr anchor="ctr"/>
          <a:lstStyle>
            <a:lvl1pPr marL="0" indent="0" algn="ctr">
              <a:buNone/>
              <a:defRPr sz="6000"/>
            </a:lvl1pPr>
            <a:lvl2pPr marL="266700" indent="0">
              <a:buNone/>
              <a:defRPr/>
            </a:lvl2pPr>
          </a:lstStyle>
          <a:p>
            <a:pPr lvl="0"/>
            <a:r>
              <a:rPr lang="en-US" noProof="0" smtClean="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6D0504D-4610-4E9E-A2DB-8B701F044BBC}"/>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xmlns="" id="{A95CDFA7-DEA3-4BBE-8D70-0AF654A1E6FF}"/>
              </a:ext>
            </a:extLst>
          </p:cNvPr>
          <p:cNvSpPr>
            <a:spLocks noGrp="1"/>
          </p:cNvSpPr>
          <p:nvPr>
            <p:ph type="sldNum" sz="quarter" idx="13"/>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3900433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838575" y="1869796"/>
            <a:ext cx="4981425"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3838750" y="2994142"/>
            <a:ext cx="4981220"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716000" y="3763649"/>
            <a:ext cx="4104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FA5285E0-8F27-49C4-AADF-92A3B72D41FD}"/>
              </a:ext>
            </a:extLst>
          </p:cNvPr>
          <p:cNvSpPr/>
          <p:nvPr/>
        </p:nvSpPr>
        <p:spPr>
          <a:xfrm>
            <a:off x="7331869" y="1762069"/>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838575" y="1869796"/>
            <a:ext cx="4981425"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3838750" y="2994142"/>
            <a:ext cx="4981220"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716000" y="3763649"/>
            <a:ext cx="4104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FA5285E0-8F27-49C4-AADF-92A3B72D41FD}"/>
              </a:ext>
            </a:extLst>
          </p:cNvPr>
          <p:cNvSpPr/>
          <p:nvPr/>
        </p:nvSpPr>
        <p:spPr>
          <a:xfrm>
            <a:off x="7331869" y="1762069"/>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838575" y="1869796"/>
            <a:ext cx="4981425"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3838750" y="2994142"/>
            <a:ext cx="4981220"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716000" y="3763649"/>
            <a:ext cx="4104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FA5285E0-8F27-49C4-AADF-92A3B72D41FD}"/>
              </a:ext>
            </a:extLst>
          </p:cNvPr>
          <p:cNvSpPr/>
          <p:nvPr/>
        </p:nvSpPr>
        <p:spPr>
          <a:xfrm>
            <a:off x="7331869" y="1762069"/>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4_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838575" y="1869796"/>
            <a:ext cx="4981425"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3838750" y="2994142"/>
            <a:ext cx="4981220"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716000" y="3763649"/>
            <a:ext cx="4104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FA5285E0-8F27-49C4-AADF-92A3B72D41FD}"/>
              </a:ext>
            </a:extLst>
          </p:cNvPr>
          <p:cNvSpPr/>
          <p:nvPr/>
        </p:nvSpPr>
        <p:spPr>
          <a:xfrm>
            <a:off x="7331869" y="1762069"/>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5_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838575" y="1869796"/>
            <a:ext cx="4981425"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3838750" y="2994142"/>
            <a:ext cx="4981220"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716000" y="3763649"/>
            <a:ext cx="4104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FA5285E0-8F27-49C4-AADF-92A3B72D41FD}"/>
              </a:ext>
            </a:extLst>
          </p:cNvPr>
          <p:cNvSpPr/>
          <p:nvPr/>
        </p:nvSpPr>
        <p:spPr>
          <a:xfrm>
            <a:off x="7331869" y="1762069"/>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457200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5333850" y="3802899"/>
            <a:ext cx="348615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5333850" y="4787900"/>
            <a:ext cx="348615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324000" y="2668686"/>
            <a:ext cx="4104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1508F53F-6AA2-4060-904A-BC90211DC043}"/>
              </a:ext>
            </a:extLst>
          </p:cNvPr>
          <p:cNvSpPr/>
          <p:nvPr/>
        </p:nvSpPr>
        <p:spPr>
          <a:xfrm>
            <a:off x="7011441" y="3700775"/>
            <a:ext cx="1808559"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er Slide 2">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1808559" y="1"/>
            <a:ext cx="7335441"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xmlns="" id="{E473AB13-DFF9-4538-9907-E261659E0E01}"/>
              </a:ext>
            </a:extLst>
          </p:cNvPr>
          <p:cNvSpPr>
            <a:spLocks noGrp="1"/>
          </p:cNvSpPr>
          <p:nvPr>
            <p:ph type="title" hasCustomPrompt="1"/>
          </p:nvPr>
        </p:nvSpPr>
        <p:spPr>
          <a:xfrm>
            <a:off x="-1275" y="2156226"/>
            <a:ext cx="44685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xmlns="" id="{9E4D4535-D519-40ED-B8A4-2EA1276BB652}"/>
              </a:ext>
            </a:extLst>
          </p:cNvPr>
          <p:cNvSpPr>
            <a:spLocks noGrp="1"/>
          </p:cNvSpPr>
          <p:nvPr>
            <p:ph type="body" sz="quarter" idx="13" hasCustomPrompt="1"/>
          </p:nvPr>
        </p:nvSpPr>
        <p:spPr>
          <a:xfrm>
            <a:off x="0" y="4110761"/>
            <a:ext cx="4467225"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xmlns="" id="{6816FE98-6A12-44EC-8485-8B5EFABDF9B2}"/>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xmlns="" id="{51DD44D8-4A8F-4693-B90A-166855B29D25}"/>
              </a:ext>
            </a:extLst>
          </p:cNvPr>
          <p:cNvSpPr/>
          <p:nvPr/>
        </p:nvSpPr>
        <p:spPr>
          <a:xfrm>
            <a:off x="0" y="5209682"/>
            <a:ext cx="1808559"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xmlns="" id="{EC0FBB1B-4F0E-4365-BF27-3150FC6C3B90}"/>
              </a:ext>
            </a:extLst>
          </p:cNvPr>
          <p:cNvSpPr/>
          <p:nvPr/>
        </p:nvSpPr>
        <p:spPr>
          <a:xfrm>
            <a:off x="7335078" y="6803351"/>
            <a:ext cx="1484923"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A13D8A8-6C3D-4527-959D-41C3213F7F02}"/>
              </a:ext>
            </a:extLst>
          </p:cNvPr>
          <p:cNvSpPr/>
          <p:nvPr/>
        </p:nvSpPr>
        <p:spPr>
          <a:xfrm>
            <a:off x="0" y="6803351"/>
            <a:ext cx="7335078"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p:nvSpPr>
        <p:spPr>
          <a:xfrm>
            <a:off x="8820000" y="6803351"/>
            <a:ext cx="324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F50EF489-F21B-4E7C-9A44-D3CC8DC34F5F}"/>
              </a:ext>
            </a:extLst>
          </p:cNvPr>
          <p:cNvSpPr>
            <a:spLocks noGrp="1"/>
          </p:cNvSpPr>
          <p:nvPr>
            <p:ph type="sldNum" sz="quarter" idx="12"/>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2282858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457200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5333850" y="3802899"/>
            <a:ext cx="348615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5333850" y="4787900"/>
            <a:ext cx="348615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324000" y="2668686"/>
            <a:ext cx="4104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1508F53F-6AA2-4060-904A-BC90211DC043}"/>
              </a:ext>
            </a:extLst>
          </p:cNvPr>
          <p:cNvSpPr/>
          <p:nvPr/>
        </p:nvSpPr>
        <p:spPr>
          <a:xfrm>
            <a:off x="7011441" y="3700775"/>
            <a:ext cx="1808559"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7_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838575" y="1869796"/>
            <a:ext cx="4981425"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3838750" y="2994142"/>
            <a:ext cx="4981220"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716000" y="3763649"/>
            <a:ext cx="4104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FA5285E0-8F27-49C4-AADF-92A3B72D41FD}"/>
              </a:ext>
            </a:extLst>
          </p:cNvPr>
          <p:cNvSpPr/>
          <p:nvPr/>
        </p:nvSpPr>
        <p:spPr>
          <a:xfrm>
            <a:off x="7331869" y="1762069"/>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6_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838575" y="1869796"/>
            <a:ext cx="4981425"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3838750" y="2994142"/>
            <a:ext cx="4981220"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716000" y="3763649"/>
            <a:ext cx="4104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r>
              <a:rPr lang="en-US" noProof="0" smtClean="0"/>
              <a:t>1</a:t>
            </a:r>
            <a:endParaRPr lang="en-US" noProof="0" dirty="0"/>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xmlns="" id="{FA5285E0-8F27-49C4-AADF-92A3B72D41FD}"/>
              </a:ext>
            </a:extLst>
          </p:cNvPr>
          <p:cNvSpPr/>
          <p:nvPr/>
        </p:nvSpPr>
        <p:spPr>
          <a:xfrm>
            <a:off x="7331869" y="1762069"/>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702544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457200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5333850" y="3802899"/>
            <a:ext cx="348615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5333850" y="4787900"/>
            <a:ext cx="348615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324000" y="2668686"/>
            <a:ext cx="4104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1508F53F-6AA2-4060-904A-BC90211DC043}"/>
              </a:ext>
            </a:extLst>
          </p:cNvPr>
          <p:cNvSpPr/>
          <p:nvPr/>
        </p:nvSpPr>
        <p:spPr>
          <a:xfrm>
            <a:off x="7011441" y="3700775"/>
            <a:ext cx="1808559"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4572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3838575" y="1869796"/>
            <a:ext cx="4981425"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3838750" y="2994142"/>
            <a:ext cx="4981220"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716000" y="3763649"/>
            <a:ext cx="4104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8" name="Rectangle 7">
            <a:extLst>
              <a:ext uri="{FF2B5EF4-FFF2-40B4-BE49-F238E27FC236}">
                <a16:creationId xmlns:a16="http://schemas.microsoft.com/office/drawing/2014/main" xmlns="" id="{FA5285E0-8F27-49C4-AADF-92A3B72D41FD}"/>
              </a:ext>
            </a:extLst>
          </p:cNvPr>
          <p:cNvSpPr/>
          <p:nvPr/>
        </p:nvSpPr>
        <p:spPr>
          <a:xfrm>
            <a:off x="7331869" y="1762069"/>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324000" y="432000"/>
            <a:ext cx="8505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xmlns="" id="{E4633398-8EC3-417B-BEA6-101D8F224678}"/>
              </a:ext>
            </a:extLst>
          </p:cNvPr>
          <p:cNvSpPr>
            <a:spLocks noGrp="1"/>
          </p:cNvSpPr>
          <p:nvPr>
            <p:ph type="body" sz="quarter" idx="32" hasCustomPrompt="1"/>
          </p:nvPr>
        </p:nvSpPr>
        <p:spPr>
          <a:xfrm>
            <a:off x="323850" y="1008000"/>
            <a:ext cx="8504635"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xmlns="" id="{9322B50D-6A7D-41C6-BA57-613BC231DF36}"/>
              </a:ext>
            </a:extLst>
          </p:cNvPr>
          <p:cNvSpPr>
            <a:spLocks noGrp="1"/>
          </p:cNvSpPr>
          <p:nvPr>
            <p:ph type="body" idx="1"/>
          </p:nvPr>
        </p:nvSpPr>
        <p:spPr>
          <a:xfrm>
            <a:off x="324000" y="2307689"/>
            <a:ext cx="4104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2">
            <a:extLst>
              <a:ext uri="{FF2B5EF4-FFF2-40B4-BE49-F238E27FC236}">
                <a16:creationId xmlns:a16="http://schemas.microsoft.com/office/drawing/2014/main" xmlns="" id="{9FD584DA-F775-47B8-A1D7-6556AD5FCBD2}"/>
              </a:ext>
            </a:extLst>
          </p:cNvPr>
          <p:cNvSpPr>
            <a:spLocks noGrp="1"/>
          </p:cNvSpPr>
          <p:nvPr>
            <p:ph sz="half" idx="2"/>
          </p:nvPr>
        </p:nvSpPr>
        <p:spPr>
          <a:xfrm>
            <a:off x="324000" y="2815038"/>
            <a:ext cx="4104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2" name="Comparison Left Placeholder 2">
            <a:extLst>
              <a:ext uri="{FF2B5EF4-FFF2-40B4-BE49-F238E27FC236}">
                <a16:creationId xmlns:a16="http://schemas.microsoft.com/office/drawing/2014/main" xmlns="" id="{78A963F8-6F6E-440E-B3B3-DDE13C083A36}"/>
              </a:ext>
            </a:extLst>
          </p:cNvPr>
          <p:cNvSpPr>
            <a:spLocks noGrp="1"/>
          </p:cNvSpPr>
          <p:nvPr>
            <p:ph type="body" sz="quarter" idx="13"/>
          </p:nvPr>
        </p:nvSpPr>
        <p:spPr>
          <a:xfrm>
            <a:off x="4725000" y="2308215"/>
            <a:ext cx="4104000" cy="358775"/>
          </a:xfrm>
        </p:spPr>
        <p:txBody>
          <a:bodyPr/>
          <a:lstStyle>
            <a:lvl1pPr marL="0" indent="0">
              <a:buNone/>
              <a:defRPr sz="2400" b="1"/>
            </a:lvl1pPr>
          </a:lstStyle>
          <a:p>
            <a:pPr lvl="0"/>
            <a:r>
              <a:rPr lang="en-US" noProof="0" smtClean="0"/>
              <a:t>Click to edit Master text styles</a:t>
            </a:r>
          </a:p>
        </p:txBody>
      </p:sp>
      <p:sp>
        <p:nvSpPr>
          <p:cNvPr id="8" name="Text Placeholder 4">
            <a:extLst>
              <a:ext uri="{FF2B5EF4-FFF2-40B4-BE49-F238E27FC236}">
                <a16:creationId xmlns:a16="http://schemas.microsoft.com/office/drawing/2014/main" xmlns="" id="{DF0A5256-B267-47DA-858A-0F3867CB6139}"/>
              </a:ext>
            </a:extLst>
          </p:cNvPr>
          <p:cNvSpPr>
            <a:spLocks noGrp="1"/>
          </p:cNvSpPr>
          <p:nvPr>
            <p:ph type="body" sz="quarter" idx="12"/>
          </p:nvPr>
        </p:nvSpPr>
        <p:spPr>
          <a:xfrm>
            <a:off x="4724916" y="2812214"/>
            <a:ext cx="4104085" cy="337903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p:txBody>
          <a:bodyPr/>
          <a:lstStyle/>
          <a:p>
            <a:endParaRPr lang="en-US"/>
          </a:p>
        </p:txBody>
      </p:sp>
      <p:sp>
        <p:nvSpPr>
          <p:cNvPr id="6" name="Slide Number Placeholder 5">
            <a:extLst>
              <a:ext uri="{FF2B5EF4-FFF2-40B4-BE49-F238E27FC236}">
                <a16:creationId xmlns:a16="http://schemas.microsoft.com/office/drawing/2014/main" xmlns="" id="{18733E7E-50D2-4F6C-9DF2-CF4C98C4B847}"/>
              </a:ext>
            </a:extLst>
          </p:cNvPr>
          <p:cNvSpPr>
            <a:spLocks noGrp="1"/>
          </p:cNvSpPr>
          <p:nvPr>
            <p:ph type="sldNum" sz="quarter" idx="33"/>
          </p:nvPr>
        </p:nvSpPr>
        <p:spPr/>
        <p:txBody>
          <a:bodyPr/>
          <a:lstStyle/>
          <a:p>
            <a:fld id="{626A65A9-7BE4-4273-8321-9F32743A9C67}" type="slidenum">
              <a:rPr lang="en-US" smtClean="0"/>
              <a:t>‹#›</a:t>
            </a:fld>
            <a:endParaRPr lang="en-US"/>
          </a:p>
        </p:txBody>
      </p:sp>
      <p:sp>
        <p:nvSpPr>
          <p:cNvPr id="10" name="Rectangle 9" descr="Accent block left">
            <a:extLst>
              <a:ext uri="{FF2B5EF4-FFF2-40B4-BE49-F238E27FC236}">
                <a16:creationId xmlns:a16="http://schemas.microsoft.com/office/drawing/2014/main" xmlns="" id="{BBC0CAF5-0DE6-4BEA-824E-124A54A76AC6}"/>
              </a:ext>
              <a:ext uri="{C183D7F6-B498-43B3-948B-1728B52AA6E4}">
                <adec:decorative xmlns:adec="http://schemas.microsoft.com/office/drawing/2017/decorative" xmlns="" val="1"/>
              </a:ext>
            </a:extLst>
          </p:cNvPr>
          <p:cNvSpPr/>
          <p:nvPr/>
        </p:nvSpPr>
        <p:spPr>
          <a:xfrm>
            <a:off x="323851" y="2100317"/>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xmlns="" id="{ED008080-B2F5-441A-8B15-30AE86BBF943}"/>
              </a:ext>
              <a:ext uri="{C183D7F6-B498-43B3-948B-1728B52AA6E4}">
                <adec:decorative xmlns:adec="http://schemas.microsoft.com/office/drawing/2017/decorative" xmlns="" val="1"/>
              </a:ext>
            </a:extLst>
          </p:cNvPr>
          <p:cNvSpPr/>
          <p:nvPr/>
        </p:nvSpPr>
        <p:spPr>
          <a:xfrm>
            <a:off x="4724916" y="2100317"/>
            <a:ext cx="1488131"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1"/>
            <a:ext cx="9144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4572000" y="5359401"/>
            <a:ext cx="4248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p:txBody>
          <a:bodyPr/>
          <a:lstStyle/>
          <a:p>
            <a:endParaRPr lang="en-US"/>
          </a:p>
        </p:txBody>
      </p:sp>
      <p:sp>
        <p:nvSpPr>
          <p:cNvPr id="2" name="Slide Number Placeholder 1">
            <a:extLst>
              <a:ext uri="{FF2B5EF4-FFF2-40B4-BE49-F238E27FC236}">
                <a16:creationId xmlns:a16="http://schemas.microsoft.com/office/drawing/2014/main" xmlns="" id="{8B3D119C-DBF5-4B4F-BE38-7BD7B5C8A5D0}"/>
              </a:ext>
            </a:extLst>
          </p:cNvPr>
          <p:cNvSpPr>
            <a:spLocks noGrp="1"/>
          </p:cNvSpPr>
          <p:nvPr>
            <p:ph type="sldNum" sz="quarter" idx="15"/>
          </p:nvPr>
        </p:nvSpPr>
        <p:spPr/>
        <p:txBody>
          <a:bodyPr/>
          <a:lstStyle/>
          <a:p>
            <a:fld id="{626A65A9-7BE4-4273-8321-9F32743A9C67}" type="slidenum">
              <a:rPr lang="en-US" smtClean="0"/>
              <a:t>‹#›</a:t>
            </a:fld>
            <a:endParaRPr lang="en-US"/>
          </a:p>
        </p:txBody>
      </p:sp>
      <p:sp>
        <p:nvSpPr>
          <p:cNvPr id="5" name="Title 4">
            <a:extLst>
              <a:ext uri="{FF2B5EF4-FFF2-40B4-BE49-F238E27FC236}">
                <a16:creationId xmlns:a16="http://schemas.microsoft.com/office/drawing/2014/main" xmlns="" id="{7F8E7C83-06D7-4C5B-85B7-0E5713B4FAB3}"/>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0" y="1"/>
            <a:ext cx="7335077"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6343650" y="2798354"/>
            <a:ext cx="280035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xmlns="" id="{52FA7FC9-E40E-4144-84E4-34E3722E9A6D}"/>
              </a:ext>
            </a:extLst>
          </p:cNvPr>
          <p:cNvSpPr>
            <a:spLocks noGrp="1"/>
          </p:cNvSpPr>
          <p:nvPr>
            <p:ph type="body" sz="quarter" idx="15" hasCustomPrompt="1"/>
          </p:nvPr>
        </p:nvSpPr>
        <p:spPr>
          <a:xfrm>
            <a:off x="6343650" y="3957705"/>
            <a:ext cx="2182757"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xmlns="" id="{97289182-4FE6-4A18-9775-4588D5801CF6}"/>
              </a:ext>
            </a:extLst>
          </p:cNvPr>
          <p:cNvSpPr>
            <a:spLocks noGrp="1"/>
          </p:cNvSpPr>
          <p:nvPr>
            <p:ph type="body" sz="quarter" idx="16" hasCustomPrompt="1"/>
          </p:nvPr>
        </p:nvSpPr>
        <p:spPr>
          <a:xfrm>
            <a:off x="6343650" y="4306722"/>
            <a:ext cx="2182757"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xmlns="" id="{BD4E94C7-6CAF-4FEE-9E02-D3D3A2AC5EAF}"/>
              </a:ext>
            </a:extLst>
          </p:cNvPr>
          <p:cNvSpPr>
            <a:spLocks noGrp="1"/>
          </p:cNvSpPr>
          <p:nvPr>
            <p:ph type="body" sz="quarter" idx="17" hasCustomPrompt="1"/>
          </p:nvPr>
        </p:nvSpPr>
        <p:spPr>
          <a:xfrm>
            <a:off x="6343650" y="4655739"/>
            <a:ext cx="2182757"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xmlns="" id="{0DE421A3-3C59-48FC-BC3B-007ADFBEB4FE}"/>
              </a:ext>
            </a:extLst>
          </p:cNvPr>
          <p:cNvSpPr>
            <a:spLocks noGrp="1"/>
          </p:cNvSpPr>
          <p:nvPr>
            <p:ph type="body" sz="quarter" idx="18" hasCustomPrompt="1"/>
          </p:nvPr>
        </p:nvSpPr>
        <p:spPr>
          <a:xfrm>
            <a:off x="6343650" y="5004756"/>
            <a:ext cx="2182757"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xmlns="" id="{9504A767-1C0B-484E-BF7D-CD42D30A52EE}"/>
              </a:ext>
            </a:extLst>
          </p:cNvPr>
          <p:cNvSpPr/>
          <p:nvPr/>
        </p:nvSpPr>
        <p:spPr>
          <a:xfrm>
            <a:off x="8820000" y="6803351"/>
            <a:ext cx="324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A13D8A8-6C3D-4527-959D-41C3213F7F02}"/>
              </a:ext>
            </a:extLst>
          </p:cNvPr>
          <p:cNvSpPr/>
          <p:nvPr/>
        </p:nvSpPr>
        <p:spPr>
          <a:xfrm>
            <a:off x="0" y="6803351"/>
            <a:ext cx="7335078"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xmlns="" id="{EC0FBB1B-4F0E-4365-BF27-3150FC6C3B90}"/>
              </a:ext>
            </a:extLst>
          </p:cNvPr>
          <p:cNvSpPr/>
          <p:nvPr/>
        </p:nvSpPr>
        <p:spPr>
          <a:xfrm>
            <a:off x="7335078" y="6803351"/>
            <a:ext cx="1484923"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51DD44D8-4A8F-4693-B90A-166855B29D25}"/>
              </a:ext>
            </a:extLst>
          </p:cNvPr>
          <p:cNvSpPr/>
          <p:nvPr/>
        </p:nvSpPr>
        <p:spPr>
          <a:xfrm>
            <a:off x="6343650" y="2685912"/>
            <a:ext cx="280035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222FB6A7-1E80-487C-93E6-DCAA8751EF21}"/>
              </a:ext>
            </a:extLst>
          </p:cNvPr>
          <p:cNvSpPr>
            <a:spLocks noGrp="1"/>
          </p:cNvSpPr>
          <p:nvPr>
            <p:ph type="sldNum" sz="quarter" idx="20"/>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xmlns="" id="{E97A9A62-1AA6-47A9-A1A0-54196823744C}"/>
              </a:ext>
            </a:extLst>
          </p:cNvPr>
          <p:cNvSpPr>
            <a:spLocks noGrp="1"/>
          </p:cNvSpPr>
          <p:nvPr>
            <p:ph type="body" sz="quarter" idx="32" hasCustomPrompt="1"/>
          </p:nvPr>
        </p:nvSpPr>
        <p:spPr>
          <a:xfrm>
            <a:off x="323850" y="1008000"/>
            <a:ext cx="8504635"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xmlns="" id="{E8FE0EB3-0FF4-4285-B9D3-90A5751B7BBF}"/>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xmlns="" id="{C8DE0AAD-6FBD-416B-A91A-21F2B737919E}"/>
              </a:ext>
            </a:extLst>
          </p:cNvPr>
          <p:cNvSpPr>
            <a:spLocks noGrp="1"/>
          </p:cNvSpPr>
          <p:nvPr>
            <p:ph type="sldNum" sz="quarter" idx="33"/>
          </p:nvPr>
        </p:nvSpPr>
        <p:spPr/>
        <p:txBody>
          <a:bodyPr/>
          <a:lstStyle/>
          <a:p>
            <a:fld id="{626A65A9-7BE4-4273-8321-9F32743A9C67}" type="slidenum">
              <a:rPr lang="en-US" smtClean="0"/>
              <a:t>‹#›</a:t>
            </a:fld>
            <a:endParaRPr lang="en-US"/>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EB0D177-9AA4-42F4-9CD7-CD206217CA6D}"/>
              </a:ext>
            </a:extLst>
          </p:cNvPr>
          <p:cNvSpPr/>
          <p:nvPr/>
        </p:nvSpPr>
        <p:spPr>
          <a:xfrm>
            <a:off x="7335076" y="6371351"/>
            <a:ext cx="1484923"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xmlns="" id="{C825DB53-D610-4A40-AFDC-EBC47DB613CE}"/>
              </a:ext>
            </a:extLst>
          </p:cNvPr>
          <p:cNvSpPr/>
          <p:nvPr/>
        </p:nvSpPr>
        <p:spPr>
          <a:xfrm>
            <a:off x="7335078" y="6803351"/>
            <a:ext cx="1484923"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xmlns="" id="{C2B9A6A4-83D0-40B1-8B15-964C84BF0705}"/>
              </a:ext>
            </a:extLst>
          </p:cNvPr>
          <p:cNvSpPr/>
          <p:nvPr/>
        </p:nvSpPr>
        <p:spPr>
          <a:xfrm>
            <a:off x="0" y="6371351"/>
            <a:ext cx="7335077"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xmlns="" id="{090F41A2-6535-4CA6-81E4-026A5B56D9D7}"/>
              </a:ext>
            </a:extLst>
          </p:cNvPr>
          <p:cNvSpPr>
            <a:spLocks noGrp="1"/>
          </p:cNvSpPr>
          <p:nvPr>
            <p:ph type="title"/>
          </p:nvPr>
        </p:nvSpPr>
        <p:spPr>
          <a:xfrm>
            <a:off x="324000" y="432000"/>
            <a:ext cx="8496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xmlns="" id="{213AB95C-7DD4-4796-80E4-1B7466A2A037}"/>
              </a:ext>
            </a:extLst>
          </p:cNvPr>
          <p:cNvSpPr>
            <a:spLocks noGrp="1"/>
          </p:cNvSpPr>
          <p:nvPr>
            <p:ph type="body" idx="1"/>
          </p:nvPr>
        </p:nvSpPr>
        <p:spPr>
          <a:xfrm>
            <a:off x="324000" y="1512000"/>
            <a:ext cx="8496000" cy="467925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xmlns="" id="{58879C91-B77F-4273-9A27-A3535FB889DB}"/>
              </a:ext>
            </a:extLst>
          </p:cNvPr>
          <p:cNvSpPr>
            <a:spLocks noGrp="1"/>
          </p:cNvSpPr>
          <p:nvPr>
            <p:ph type="ftr" sz="quarter" idx="3"/>
          </p:nvPr>
        </p:nvSpPr>
        <p:spPr>
          <a:xfrm>
            <a:off x="324000" y="6439820"/>
            <a:ext cx="4248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8820000" y="6371351"/>
            <a:ext cx="324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626A65A9-7BE4-4273-8321-9F32743A9C67}" type="slidenum">
              <a:rPr lang="en-US" smtClean="0"/>
              <a:t>‹#›</a:t>
            </a:fld>
            <a:endParaRPr lang="en-US"/>
          </a:p>
        </p:txBody>
      </p:sp>
      <p:sp>
        <p:nvSpPr>
          <p:cNvPr id="4" name="TextBox 3">
            <a:extLst>
              <a:ext uri="{FF2B5EF4-FFF2-40B4-BE49-F238E27FC236}">
                <a16:creationId xmlns:a16="http://schemas.microsoft.com/office/drawing/2014/main" xmlns="" id="{34FDC6F9-37F9-4E25-AECA-D307B8421C73}"/>
              </a:ext>
            </a:extLst>
          </p:cNvPr>
          <p:cNvSpPr txBox="1"/>
          <p:nvPr/>
        </p:nvSpPr>
        <p:spPr>
          <a:xfrm>
            <a:off x="7682325" y="6422491"/>
            <a:ext cx="790425" cy="622016"/>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xmlns="" id="{4BC39664-EB8B-4A32-915A-D4308F792772}"/>
              </a:ext>
            </a:extLst>
          </p:cNvPr>
          <p:cNvSpPr/>
          <p:nvPr/>
        </p:nvSpPr>
        <p:spPr>
          <a:xfrm>
            <a:off x="0" y="6803351"/>
            <a:ext cx="7335078"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xmlns="" id="{9B49670D-8F18-44A8-B217-67B412095C0D}"/>
              </a:ext>
            </a:extLst>
          </p:cNvPr>
          <p:cNvSpPr/>
          <p:nvPr/>
        </p:nvSpPr>
        <p:spPr>
          <a:xfrm>
            <a:off x="8820000" y="6803351"/>
            <a:ext cx="324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xmlns="" id="{030FA059-EC32-4FFF-9673-48849B2FA43A}"/>
              </a:ext>
            </a:extLst>
          </p:cNvPr>
          <p:cNvCxnSpPr>
            <a:cxnSpLocks/>
          </p:cNvCxnSpPr>
          <p:nvPr/>
        </p:nvCxnSpPr>
        <p:spPr>
          <a:xfrm flipH="1">
            <a:off x="1" y="6371351"/>
            <a:ext cx="9143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4" r:id="rId29"/>
    <p:sldLayoutId id="2147483705" r:id="rId30"/>
    <p:sldLayoutId id="2147483706" r:id="rId31"/>
    <p:sldLayoutId id="2147483707" r:id="rId32"/>
  </p:sldLayoutIdLst>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atplotlib.org/api/_as_gen/matplotlib.pyplot.html#module-matplotlib.pyplot" TargetMode="Externa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0"/>
            <a:ext cx="7086600" cy="6781800"/>
          </a:xfrm>
        </p:spPr>
      </p:pic>
      <p:sp>
        <p:nvSpPr>
          <p:cNvPr id="4" name="Title 3"/>
          <p:cNvSpPr>
            <a:spLocks noGrp="1"/>
          </p:cNvSpPr>
          <p:nvPr>
            <p:ph type="ctrTitle"/>
          </p:nvPr>
        </p:nvSpPr>
        <p:spPr>
          <a:xfrm>
            <a:off x="2514600" y="2819400"/>
            <a:ext cx="6629400" cy="1371600"/>
          </a:xfrm>
        </p:spPr>
        <p:txBody>
          <a:bodyPr/>
          <a:lstStyle/>
          <a:p>
            <a:pPr algn="ctr"/>
            <a:r>
              <a:rPr lang="en-US" sz="4400" dirty="0" smtClean="0">
                <a:ln>
                  <a:solidFill>
                    <a:schemeClr val="tx1">
                      <a:lumMod val="65000"/>
                      <a:lumOff val="35000"/>
                    </a:schemeClr>
                  </a:solidFill>
                </a:ln>
                <a:solidFill>
                  <a:schemeClr val="tx1"/>
                </a:solidFill>
                <a:effectLst>
                  <a:outerShdw blurRad="60007" dist="310007" dir="7680000" sy="30000" kx="1300200" algn="ctr" rotWithShape="0">
                    <a:prstClr val="black">
                      <a:alpha val="32000"/>
                    </a:prstClr>
                  </a:outerShdw>
                </a:effectLst>
              </a:rPr>
              <a:t>REAL  ESTATE  HOUSE PRICE  PREDICTION</a:t>
            </a:r>
            <a:endParaRPr lang="en-US" sz="4400" dirty="0">
              <a:ln>
                <a:solidFill>
                  <a:schemeClr val="tx1">
                    <a:lumMod val="65000"/>
                    <a:lumOff val="35000"/>
                  </a:schemeClr>
                </a:solidFill>
              </a:ln>
              <a:solidFill>
                <a:schemeClr val="tx1"/>
              </a:solidFill>
              <a:effectLst>
                <a:outerShdw blurRad="60007" dist="310007" dir="7680000" sy="30000" kx="1300200" algn="ctr" rotWithShape="0">
                  <a:prstClr val="black">
                    <a:alpha val="32000"/>
                  </a:prstClr>
                </a:outerShdw>
              </a:effectLst>
            </a:endParaRPr>
          </a:p>
        </p:txBody>
      </p:sp>
      <p:sp>
        <p:nvSpPr>
          <p:cNvPr id="5" name="Subtitle 4"/>
          <p:cNvSpPr>
            <a:spLocks noGrp="1"/>
          </p:cNvSpPr>
          <p:nvPr>
            <p:ph type="subTitle" idx="1"/>
          </p:nvPr>
        </p:nvSpPr>
        <p:spPr>
          <a:xfrm>
            <a:off x="2590800" y="4191000"/>
            <a:ext cx="3810000" cy="1524000"/>
          </a:xfrm>
        </p:spPr>
        <p:txBody>
          <a:bodyPr/>
          <a:lstStyle/>
          <a:p>
            <a:pPr algn="l"/>
            <a:r>
              <a:rPr lang="en-US" sz="2000" dirty="0" smtClean="0">
                <a:latin typeface="Arial Rounded MT Bold" pitchFamily="34" charset="0"/>
              </a:rPr>
              <a:t>Presented by:</a:t>
            </a:r>
          </a:p>
          <a:p>
            <a:pPr algn="l"/>
            <a:r>
              <a:rPr lang="en-US" sz="2000" dirty="0" smtClean="0">
                <a:latin typeface="Arial Rounded MT Bold" pitchFamily="34" charset="0"/>
              </a:rPr>
              <a:t>Niharika Gorain- C 1 Batch</a:t>
            </a:r>
          </a:p>
          <a:p>
            <a:pPr algn="l"/>
            <a:r>
              <a:rPr lang="en-US" sz="2000" dirty="0" smtClean="0">
                <a:latin typeface="Arial Rounded MT Bold" pitchFamily="34" charset="0"/>
              </a:rPr>
              <a:t>Ramansh Sangal- C1 Batch</a:t>
            </a:r>
            <a:endParaRPr lang="en-US" sz="2000" dirty="0">
              <a:latin typeface="Arial Rounded MT Bold" pitchFamily="34" charset="0"/>
            </a:endParaRPr>
          </a:p>
        </p:txBody>
      </p:sp>
    </p:spTree>
    <p:extLst>
      <p:ext uri="{BB962C8B-B14F-4D97-AF65-F5344CB8AC3E}">
        <p14:creationId xmlns:p14="http://schemas.microsoft.com/office/powerpoint/2010/main" val="2693737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 xmlns:a16="http://schemas.microsoft.com/office/drawing/2014/main" id="{200B3D2B-613A-41BE-987D-E6A1324B456D}"/>
              </a:ext>
            </a:extLst>
          </p:cNvPr>
          <p:cNvSpPr txBox="1">
            <a:spLocks/>
          </p:cNvSpPr>
          <p:nvPr/>
        </p:nvSpPr>
        <p:spPr>
          <a:xfrm>
            <a:off x="7300210" y="6370820"/>
            <a:ext cx="1843790" cy="487180"/>
          </a:xfrm>
          <a:prstGeom prst="rect">
            <a:avLst/>
          </a:prstGeom>
          <a:solidFill>
            <a:schemeClr val="bg1">
              <a:lumMod val="95000"/>
            </a:schemeClr>
          </a:solidFill>
        </p:spPr>
        <p:txBody>
          <a:bodyPr vert="horz" lIns="180000" tIns="180000" rIns="252000" bIns="180000" rtlCol="0" anchor="t">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300" normalizeH="0" baseline="0" noProof="0" dirty="0">
              <a:ln>
                <a:noFill/>
              </a:ln>
              <a:solidFill>
                <a:schemeClr val="bg1">
                  <a:lumMod val="95000"/>
                </a:schemeClr>
              </a:solidFill>
              <a:effectLst/>
              <a:uLnTx/>
              <a:uFillTx/>
              <a:latin typeface="+mj-lt"/>
              <a:ea typeface="+mj-ea"/>
              <a:cs typeface="+mj-cs"/>
            </a:endParaRPr>
          </a:p>
        </p:txBody>
      </p:sp>
      <p:sp>
        <p:nvSpPr>
          <p:cNvPr id="10" name="Rectangle 9"/>
          <p:cNvSpPr/>
          <p:nvPr/>
        </p:nvSpPr>
        <p:spPr>
          <a:xfrm>
            <a:off x="0" y="0"/>
            <a:ext cx="299803"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610" r="25929" b="11427"/>
          <a:stretch/>
        </p:blipFill>
        <p:spPr bwMode="auto">
          <a:xfrm>
            <a:off x="685800" y="339436"/>
            <a:ext cx="7848600" cy="524048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86400" y="5257800"/>
            <a:ext cx="3657600" cy="949036"/>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2000" b="1" dirty="0" smtClean="0"/>
              <a:t>We get this dataset from kaggle,  with a total of 13320 Rows and 9 Columns.</a:t>
            </a:r>
            <a:endParaRPr lang="en-US" sz="2000" b="1" dirty="0"/>
          </a:p>
        </p:txBody>
      </p:sp>
      <p:pic>
        <p:nvPicPr>
          <p:cNvPr id="11" name="Picture 2" descr="10 Tips to Get Started with Kaggle"/>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4571" b="94571" l="0" r="100000">
                        <a14:foregroundMark x1="25733" y1="20000" x2="26133" y2="39714"/>
                        <a14:foregroundMark x1="62933" y1="37429" x2="62133" y2="20571"/>
                        <a14:foregroundMark x1="68133" y1="34286" x2="71600" y2="32857"/>
                        <a14:foregroundMark x1="40933" y1="36571" x2="40933" y2="32000"/>
                        <a14:foregroundMark x1="55600" y1="79714" x2="58267" y2="80571"/>
                        <a14:foregroundMark x1="69867" y1="86571" x2="72133" y2="87429"/>
                        <a14:foregroundMark x1="27867" y1="90286" x2="32267" y2="90286"/>
                      </a14:backgroundRemoval>
                    </a14:imgEffect>
                  </a14:imgLayer>
                </a14:imgProps>
              </a:ext>
              <a:ext uri="{28A0092B-C50C-407E-A947-70E740481C1C}">
                <a14:useLocalDpi xmlns:a14="http://schemas.microsoft.com/office/drawing/2010/main" val="0"/>
              </a:ext>
            </a:extLst>
          </a:blip>
          <a:srcRect b="14288"/>
          <a:stretch/>
        </p:blipFill>
        <p:spPr bwMode="auto">
          <a:xfrm>
            <a:off x="838200" y="5133109"/>
            <a:ext cx="3200400" cy="156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06438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19200" y="208252"/>
            <a:ext cx="3574475" cy="31086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solidFill>
                  <a:schemeClr val="bg1"/>
                </a:solidFill>
              </a:rPr>
              <a:t>Loading Dataset</a:t>
            </a:r>
            <a:endParaRPr lang="en-US" b="1" dirty="0">
              <a:solidFill>
                <a:schemeClr val="bg1"/>
              </a:solidFill>
            </a:endParaRPr>
          </a:p>
        </p:txBody>
      </p:sp>
      <p:sp>
        <p:nvSpPr>
          <p:cNvPr id="2" name="Rectangle 1"/>
          <p:cNvSpPr/>
          <p:nvPr/>
        </p:nvSpPr>
        <p:spPr>
          <a:xfrm>
            <a:off x="1114689" y="2816224"/>
            <a:ext cx="3429000" cy="3810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chemeClr val="tx1"/>
                </a:solidFill>
              </a:rPr>
              <a:t>Columns Names</a:t>
            </a:r>
            <a:endParaRPr lang="en-US" b="1" dirty="0">
              <a:solidFill>
                <a:schemeClr val="tx1"/>
              </a:solidFill>
            </a:endParaRPr>
          </a:p>
        </p:txBody>
      </p:sp>
      <p:sp>
        <p:nvSpPr>
          <p:cNvPr id="6" name="Rectangle 5"/>
          <p:cNvSpPr/>
          <p:nvPr/>
        </p:nvSpPr>
        <p:spPr>
          <a:xfrm>
            <a:off x="1" y="0"/>
            <a:ext cx="360218"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7315200" y="6303818"/>
            <a:ext cx="1828800" cy="554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94764" y="4856018"/>
            <a:ext cx="2549236" cy="8035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99" t="38889" r="30837" b="33617"/>
          <a:stretch/>
        </p:blipFill>
        <p:spPr bwMode="auto">
          <a:xfrm>
            <a:off x="485142" y="522142"/>
            <a:ext cx="5042590" cy="184005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246" t="31913" r="45527" b="55966"/>
          <a:stretch/>
        </p:blipFill>
        <p:spPr bwMode="auto">
          <a:xfrm>
            <a:off x="602748" y="3190151"/>
            <a:ext cx="4499264" cy="88669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67840" y="208253"/>
            <a:ext cx="2206502" cy="38687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Size of Dataset</a:t>
            </a:r>
            <a:endParaRPr lang="en-US" b="1" dirty="0">
              <a:solidFill>
                <a:schemeClr val="tx1"/>
              </a:solidFill>
            </a:endParaRPr>
          </a:p>
        </p:txBody>
      </p:sp>
      <p:sp>
        <p:nvSpPr>
          <p:cNvPr id="4" name="Rectangle 3"/>
          <p:cNvSpPr/>
          <p:nvPr/>
        </p:nvSpPr>
        <p:spPr>
          <a:xfrm>
            <a:off x="5708305" y="3972339"/>
            <a:ext cx="3276600" cy="3810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solidFill>
                  <a:schemeClr val="tx1"/>
                </a:solidFill>
              </a:rPr>
              <a:t>Non-null values in each column</a:t>
            </a:r>
            <a:endParaRPr lang="en-US" b="1" dirty="0">
              <a:solidFill>
                <a:schemeClr val="tx1"/>
              </a:solidFill>
            </a:endParaRPr>
          </a:p>
        </p:txBody>
      </p:sp>
      <p:sp>
        <p:nvSpPr>
          <p:cNvPr id="5" name="Rectangle 4"/>
          <p:cNvSpPr/>
          <p:nvPr/>
        </p:nvSpPr>
        <p:spPr>
          <a:xfrm>
            <a:off x="5734579" y="1215228"/>
            <a:ext cx="3359726" cy="381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solidFill>
                  <a:schemeClr val="tx1"/>
                </a:solidFill>
              </a:rPr>
              <a:t>Table Description</a:t>
            </a:r>
            <a:endParaRPr lang="en-US" b="1" dirty="0">
              <a:solidFill>
                <a:schemeClr val="tx1"/>
              </a:solidFill>
            </a:endParaRPr>
          </a:p>
        </p:txBody>
      </p:sp>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245" t="44792" r="75236" b="46306"/>
          <a:stretch/>
        </p:blipFill>
        <p:spPr bwMode="auto">
          <a:xfrm>
            <a:off x="6610004" y="595125"/>
            <a:ext cx="1300437" cy="4716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6246" t="34848" r="58944" b="26585"/>
          <a:stretch/>
        </p:blipFill>
        <p:spPr bwMode="auto">
          <a:xfrm>
            <a:off x="5864766" y="1554305"/>
            <a:ext cx="3099351" cy="225569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6246" t="40625" r="59370" b="22443"/>
          <a:stretch/>
        </p:blipFill>
        <p:spPr bwMode="auto">
          <a:xfrm>
            <a:off x="5767802" y="4363277"/>
            <a:ext cx="3213790" cy="221763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838200" y="4363278"/>
            <a:ext cx="3955475" cy="62134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solidFill>
                  <a:schemeClr val="tx1"/>
                </a:solidFill>
              </a:rPr>
              <a:t>No. of houses present in 4 unique Area</a:t>
            </a:r>
            <a:endParaRPr lang="en-US" b="1" dirty="0">
              <a:solidFill>
                <a:schemeClr val="tx1"/>
              </a:solidFill>
            </a:endParaRPr>
          </a:p>
        </p:txBody>
      </p:sp>
      <p:pic>
        <p:nvPicPr>
          <p:cNvPr id="2055"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16602" t="36268" r="53364" b="45698"/>
          <a:stretch/>
        </p:blipFill>
        <p:spPr bwMode="auto">
          <a:xfrm>
            <a:off x="707185" y="4984625"/>
            <a:ext cx="4191000" cy="1319193"/>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992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6248400" cy="6781800"/>
          </a:xfrm>
        </p:spPr>
      </p:pic>
      <p:sp>
        <p:nvSpPr>
          <p:cNvPr id="3" name="Title 2"/>
          <p:cNvSpPr>
            <a:spLocks noGrp="1"/>
          </p:cNvSpPr>
          <p:nvPr>
            <p:ph type="ctrTitle"/>
          </p:nvPr>
        </p:nvSpPr>
        <p:spPr>
          <a:xfrm>
            <a:off x="2788170" y="3207895"/>
            <a:ext cx="6355830" cy="1345631"/>
          </a:xfrm>
        </p:spPr>
        <p:txBody>
          <a:bodyPr/>
          <a:lstStyle/>
          <a:p>
            <a:pPr algn="ctr"/>
            <a:r>
              <a:rPr lang="en-US" dirty="0" smtClean="0">
                <a:solidFill>
                  <a:schemeClr val="tx1"/>
                </a:solidFill>
                <a:latin typeface="Aharoni" pitchFamily="2" charset="-79"/>
                <a:cs typeface="Aharoni" pitchFamily="2" charset="-79"/>
              </a:rPr>
              <a:t>Data Cleaning</a:t>
            </a:r>
            <a:endParaRPr lang="en-US" dirty="0">
              <a:solidFill>
                <a:schemeClr val="tx1"/>
              </a:solidFill>
              <a:latin typeface="Aharoni" pitchFamily="2" charset="-79"/>
              <a:cs typeface="Aharoni" pitchFamily="2" charset="-79"/>
            </a:endParaRPr>
          </a:p>
        </p:txBody>
      </p:sp>
      <p:sp>
        <p:nvSpPr>
          <p:cNvPr id="4" name="Text Placeholder 3"/>
          <p:cNvSpPr>
            <a:spLocks noGrp="1"/>
          </p:cNvSpPr>
          <p:nvPr>
            <p:ph type="body" sz="quarter" idx="13"/>
          </p:nvPr>
        </p:nvSpPr>
        <p:spPr>
          <a:xfrm>
            <a:off x="4901783" y="4557010"/>
            <a:ext cx="4242217" cy="692416"/>
          </a:xfrm>
        </p:spPr>
        <p:txBody>
          <a:bodyPr/>
          <a:lstStyle/>
          <a:p>
            <a:pPr algn="ctr"/>
            <a:r>
              <a:rPr lang="en-US" dirty="0" smtClean="0"/>
              <a:t>Manipulating data for calculations and visualization.</a:t>
            </a:r>
            <a:endParaRPr lang="en-US" dirty="0"/>
          </a:p>
        </p:txBody>
      </p:sp>
      <p:sp>
        <p:nvSpPr>
          <p:cNvPr id="7" name="Rectangle 6"/>
          <p:cNvSpPr/>
          <p:nvPr/>
        </p:nvSpPr>
        <p:spPr>
          <a:xfrm>
            <a:off x="7315200" y="6235908"/>
            <a:ext cx="1828799" cy="6220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75918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2635524"/>
            <a:ext cx="4293403" cy="59138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Making new column “Bhk’’ with integer data by Splitting “Size’’ column </a:t>
            </a:r>
            <a:endParaRPr lang="en-US" sz="1600" b="1" dirty="0">
              <a:solidFill>
                <a:schemeClr val="tx1"/>
              </a:solidFill>
            </a:endParaRPr>
          </a:p>
        </p:txBody>
      </p:sp>
      <p:sp>
        <p:nvSpPr>
          <p:cNvPr id="8" name="Rectangle 7"/>
          <p:cNvSpPr/>
          <p:nvPr/>
        </p:nvSpPr>
        <p:spPr>
          <a:xfrm>
            <a:off x="7273636" y="6248399"/>
            <a:ext cx="1870364" cy="6096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360218" cy="6858000"/>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6" name="Rectangle 5"/>
          <p:cNvSpPr/>
          <p:nvPr/>
        </p:nvSpPr>
        <p:spPr>
          <a:xfrm>
            <a:off x="6338454" y="2564293"/>
            <a:ext cx="2805546" cy="6096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990600" y="342900"/>
            <a:ext cx="3581400" cy="381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Dropping all useless columns</a:t>
            </a:r>
            <a:endParaRPr lang="en-US" b="1"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11" t="43387" r="38134" b="28307"/>
          <a:stretch/>
        </p:blipFill>
        <p:spPr bwMode="auto">
          <a:xfrm>
            <a:off x="609600" y="723900"/>
            <a:ext cx="4724400" cy="165651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635336" y="342900"/>
            <a:ext cx="3276600" cy="3810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chemeClr val="tx1"/>
                </a:solidFill>
              </a:rPr>
              <a:t>Removing all the null values</a:t>
            </a:r>
            <a:endParaRPr lang="en-US" b="1" dirty="0">
              <a:solidFill>
                <a:schemeClr val="tx1"/>
              </a:solidFill>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079" t="35055" r="71356" b="23864"/>
          <a:stretch/>
        </p:blipFill>
        <p:spPr bwMode="auto">
          <a:xfrm>
            <a:off x="6505913" y="717274"/>
            <a:ext cx="1634837" cy="250963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07496" y="3413415"/>
            <a:ext cx="3124200" cy="3048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Unique size of houses  </a:t>
            </a:r>
            <a:endParaRPr lang="en-US" b="1" dirty="0"/>
          </a:p>
        </p:txBody>
      </p:sp>
      <p:pic>
        <p:nvPicPr>
          <p:cNvPr id="307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6245" t="28488" r="40833" b="27310"/>
          <a:stretch/>
        </p:blipFill>
        <p:spPr bwMode="auto">
          <a:xfrm>
            <a:off x="734140" y="3226905"/>
            <a:ext cx="3874303" cy="244404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6245" t="48234" r="42768" b="33107"/>
          <a:stretch/>
        </p:blipFill>
        <p:spPr bwMode="auto">
          <a:xfrm>
            <a:off x="3747052" y="3718215"/>
            <a:ext cx="5164884" cy="114435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16245" t="34103" r="50000" b="49262"/>
          <a:stretch/>
        </p:blipFill>
        <p:spPr bwMode="auto">
          <a:xfrm>
            <a:off x="4572000" y="5486400"/>
            <a:ext cx="4391891" cy="121686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130248" y="5066471"/>
            <a:ext cx="3478696" cy="38597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solidFill>
                  <a:schemeClr val="tx1"/>
                </a:solidFill>
              </a:rPr>
              <a:t>Only 2 house have </a:t>
            </a:r>
            <a:r>
              <a:rPr lang="en-US" b="1" dirty="0" err="1" smtClean="0">
                <a:solidFill>
                  <a:schemeClr val="tx1"/>
                </a:solidFill>
              </a:rPr>
              <a:t>bkh</a:t>
            </a:r>
            <a:r>
              <a:rPr lang="en-US" b="1" dirty="0" smtClean="0">
                <a:solidFill>
                  <a:schemeClr val="tx1"/>
                </a:solidFill>
              </a:rPr>
              <a:t>&gt;20</a:t>
            </a:r>
            <a:endParaRPr lang="en-US" b="1" dirty="0">
              <a:solidFill>
                <a:schemeClr val="tx1"/>
              </a:solidFill>
            </a:endParaRPr>
          </a:p>
        </p:txBody>
      </p:sp>
    </p:spTree>
    <p:extLst>
      <p:ext uri="{BB962C8B-B14F-4D97-AF65-F5344CB8AC3E}">
        <p14:creationId xmlns:p14="http://schemas.microsoft.com/office/powerpoint/2010/main" val="37979078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273636" y="6386945"/>
            <a:ext cx="1870364" cy="4710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36021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2571223"/>
            <a:ext cx="2971800" cy="4710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98862" y="195943"/>
            <a:ext cx="6096000" cy="4572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smtClean="0">
                <a:solidFill>
                  <a:schemeClr val="tx1"/>
                </a:solidFill>
              </a:rPr>
              <a:t>As we can see in “total_sqft’’ column there is discontinuity in pattern of the values because of values like  1133 – 1384 (in range)</a:t>
            </a:r>
            <a:endParaRPr lang="en-US" sz="1600" b="1" dirty="0">
              <a:solidFill>
                <a:schemeClr val="tx1"/>
              </a:solidFill>
            </a:endParaRP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060" t="25408" r="50000" b="6345"/>
          <a:stretch/>
        </p:blipFill>
        <p:spPr bwMode="auto">
          <a:xfrm>
            <a:off x="4891445" y="1332411"/>
            <a:ext cx="3806834" cy="513330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914400" y="1600200"/>
            <a:ext cx="3581400" cy="67145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smtClean="0">
                <a:solidFill>
                  <a:schemeClr val="tx1"/>
                </a:solidFill>
              </a:rPr>
              <a:t>is_float(x) function is used to find the values like 1133-1384(in range)  from column “total_sqft’’</a:t>
            </a:r>
            <a:endParaRPr lang="en-US" sz="1600" b="1" dirty="0">
              <a:solidFill>
                <a:schemeClr val="tx1"/>
              </a:solidFill>
            </a:endParaRPr>
          </a:p>
        </p:txBody>
      </p:sp>
      <p:sp>
        <p:nvSpPr>
          <p:cNvPr id="4" name="Rectangle 3"/>
          <p:cNvSpPr/>
          <p:nvPr/>
        </p:nvSpPr>
        <p:spPr>
          <a:xfrm>
            <a:off x="1295400" y="2806750"/>
            <a:ext cx="2438400" cy="76772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smtClean="0"/>
              <a:t>Data having “total_sqft’’ values in range in total 190 rows.</a:t>
            </a:r>
            <a:endParaRPr lang="en-US" sz="1600" b="1" dirty="0"/>
          </a:p>
        </p:txBody>
      </p:sp>
      <p:sp>
        <p:nvSpPr>
          <p:cNvPr id="11" name="Right Arrow 10"/>
          <p:cNvSpPr/>
          <p:nvPr/>
        </p:nvSpPr>
        <p:spPr>
          <a:xfrm>
            <a:off x="3748445" y="3058691"/>
            <a:ext cx="1143000" cy="263839"/>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2" name="Rectangle 11"/>
          <p:cNvSpPr/>
          <p:nvPr/>
        </p:nvSpPr>
        <p:spPr>
          <a:xfrm>
            <a:off x="1066800" y="3886200"/>
            <a:ext cx="3048000" cy="12192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t>c</a:t>
            </a:r>
            <a:r>
              <a:rPr lang="en-US" sz="1600" b="1" dirty="0" smtClean="0"/>
              <a:t>onvert_sqft_to_num(x) function is used for calculating the average of the disturbed values only and rest values will be same.</a:t>
            </a:r>
            <a:endParaRPr lang="en-US" sz="1600" b="1"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510" t="43657" r="60980" b="47917"/>
          <a:stretch/>
        </p:blipFill>
        <p:spPr bwMode="auto">
          <a:xfrm>
            <a:off x="1195316" y="5788709"/>
            <a:ext cx="2919484" cy="61642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297" t="38369" r="45374" b="51087"/>
          <a:stretch/>
        </p:blipFill>
        <p:spPr bwMode="auto">
          <a:xfrm>
            <a:off x="1195316" y="685800"/>
            <a:ext cx="4419600" cy="609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914400" y="5483439"/>
            <a:ext cx="3581400" cy="227355"/>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t>This is  how convert_sqft_to_num(x) works</a:t>
            </a:r>
            <a:endParaRPr lang="en-US" sz="1400" b="1" dirty="0"/>
          </a:p>
        </p:txBody>
      </p:sp>
    </p:spTree>
    <p:extLst>
      <p:ext uri="{BB962C8B-B14F-4D97-AF65-F5344CB8AC3E}">
        <p14:creationId xmlns:p14="http://schemas.microsoft.com/office/powerpoint/2010/main" val="1639869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20131" y="6355830"/>
            <a:ext cx="1349115" cy="502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p:cNvSpPr/>
          <p:nvPr/>
        </p:nvSpPr>
        <p:spPr>
          <a:xfrm>
            <a:off x="6934200" y="1371600"/>
            <a:ext cx="2057400" cy="838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15200" y="6079333"/>
            <a:ext cx="1828800" cy="838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98" t="35821" r="47553" b="41786"/>
          <a:stretch/>
        </p:blipFill>
        <p:spPr bwMode="auto">
          <a:xfrm>
            <a:off x="838201" y="971639"/>
            <a:ext cx="3945340" cy="222876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838200" y="381000"/>
            <a:ext cx="394534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Convert_sqft_to_num(x)  function applied on “total_sqft’’ column.</a:t>
            </a:r>
            <a:endParaRPr lang="en-US" sz="1600" b="1" dirty="0">
              <a:solidFill>
                <a:schemeClr val="tx1"/>
              </a:solidFill>
            </a:endParaRP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194" t="32053" r="49611" b="45625"/>
          <a:stretch/>
        </p:blipFill>
        <p:spPr bwMode="auto">
          <a:xfrm>
            <a:off x="4191000" y="3942806"/>
            <a:ext cx="4419600" cy="213652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741888" y="3200400"/>
            <a:ext cx="335280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Dropping “size’’ column which is no longer in use.</a:t>
            </a:r>
            <a:endParaRPr lang="en-US" sz="1600" b="1" dirty="0">
              <a:solidFill>
                <a:schemeClr val="tx1"/>
              </a:solidFill>
            </a:endParaRPr>
          </a:p>
        </p:txBody>
      </p:sp>
    </p:spTree>
    <p:extLst>
      <p:ext uri="{BB962C8B-B14F-4D97-AF65-F5344CB8AC3E}">
        <p14:creationId xmlns:p14="http://schemas.microsoft.com/office/powerpoint/2010/main" val="21364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1" y="6355830"/>
            <a:ext cx="18288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p:cNvSpPr/>
          <p:nvPr/>
        </p:nvSpPr>
        <p:spPr>
          <a:xfrm>
            <a:off x="7315200" y="1524000"/>
            <a:ext cx="1676400"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698" t="38246" r="48812" b="39286"/>
          <a:stretch/>
        </p:blipFill>
        <p:spPr bwMode="auto">
          <a:xfrm>
            <a:off x="916577" y="838200"/>
            <a:ext cx="3827532" cy="1752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85800" y="228600"/>
            <a:ext cx="4495800" cy="5334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solidFill>
                  <a:schemeClr val="tx1"/>
                </a:solidFill>
              </a:rPr>
              <a:t>For more information calculating price per square feet.</a:t>
            </a:r>
            <a:endParaRPr lang="en-US" sz="1600" b="1" dirty="0">
              <a:solidFill>
                <a:schemeClr val="tx1"/>
              </a:solidFill>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860" t="30224" r="34966" b="24440"/>
          <a:stretch/>
        </p:blipFill>
        <p:spPr bwMode="auto">
          <a:xfrm>
            <a:off x="1295400" y="2849217"/>
            <a:ext cx="5227093" cy="378751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06711" y="2743200"/>
            <a:ext cx="2850107" cy="6858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smtClean="0">
                <a:solidFill>
                  <a:schemeClr val="tx1"/>
                </a:solidFill>
              </a:rPr>
              <a:t>Unique location in the column</a:t>
            </a:r>
            <a:endParaRPr lang="en-US" sz="1600" b="1" dirty="0">
              <a:solidFill>
                <a:schemeClr val="tx1"/>
              </a:solidFill>
            </a:endParaRPr>
          </a:p>
        </p:txBody>
      </p:sp>
    </p:spTree>
    <p:extLst>
      <p:ext uri="{BB962C8B-B14F-4D97-AF65-F5344CB8AC3E}">
        <p14:creationId xmlns:p14="http://schemas.microsoft.com/office/powerpoint/2010/main" val="11386479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1" y="6355830"/>
            <a:ext cx="18288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7086600" y="1524000"/>
            <a:ext cx="1905000"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493" t="33333" r="51015" b="30253"/>
          <a:stretch/>
        </p:blipFill>
        <p:spPr bwMode="auto">
          <a:xfrm>
            <a:off x="762000" y="934277"/>
            <a:ext cx="3700670" cy="310432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12135" y="304800"/>
            <a:ext cx="3200400" cy="5334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solidFill>
                  <a:schemeClr val="tx1"/>
                </a:solidFill>
              </a:rPr>
              <a:t>Removing outliners</a:t>
            </a:r>
            <a:endParaRPr lang="en-US" b="1" dirty="0">
              <a:solidFill>
                <a:schemeClr val="tx1"/>
              </a:solidFill>
            </a:endParaRP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842" t="26494" r="37574" b="51404"/>
          <a:stretch/>
        </p:blipFill>
        <p:spPr bwMode="auto">
          <a:xfrm>
            <a:off x="3163954" y="4240696"/>
            <a:ext cx="5827645" cy="186003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765275" y="2590800"/>
            <a:ext cx="4038600" cy="129539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smtClean="0">
                <a:solidFill>
                  <a:schemeClr val="tx1"/>
                </a:solidFill>
              </a:rPr>
              <a:t>Removing values whose total_sqft/</a:t>
            </a:r>
            <a:r>
              <a:rPr lang="en-US" sz="1600" b="1" dirty="0" err="1" smtClean="0">
                <a:solidFill>
                  <a:schemeClr val="tx1"/>
                </a:solidFill>
              </a:rPr>
              <a:t>bhk</a:t>
            </a:r>
            <a:r>
              <a:rPr lang="en-US" sz="1600" b="1" dirty="0" smtClean="0">
                <a:solidFill>
                  <a:schemeClr val="tx1"/>
                </a:solidFill>
              </a:rPr>
              <a:t> is &lt;300. For example:- for our first value 1020(total_sqft)/6(bhk)=170. This value will affect our prediction.</a:t>
            </a:r>
            <a:endParaRPr lang="en-US" sz="1600" b="1" dirty="0">
              <a:solidFill>
                <a:schemeClr val="tx1"/>
              </a:solidFill>
            </a:endParaRPr>
          </a:p>
        </p:txBody>
      </p:sp>
      <p:sp>
        <p:nvSpPr>
          <p:cNvPr id="4" name="Rectangle 3"/>
          <p:cNvSpPr/>
          <p:nvPr/>
        </p:nvSpPr>
        <p:spPr>
          <a:xfrm>
            <a:off x="609600" y="4624303"/>
            <a:ext cx="2612335" cy="193623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Remove_pps_outliners(</a:t>
            </a:r>
            <a:r>
              <a:rPr lang="en-US" sz="1600" b="1" dirty="0" err="1" smtClean="0">
                <a:solidFill>
                  <a:schemeClr val="tx1"/>
                </a:solidFill>
              </a:rPr>
              <a:t>df</a:t>
            </a:r>
            <a:r>
              <a:rPr lang="en-US" sz="1600" b="1" dirty="0" smtClean="0">
                <a:solidFill>
                  <a:schemeClr val="tx1"/>
                </a:solidFill>
              </a:rPr>
              <a:t>) function is removing the values which are not lying  between mean+sd and mean-</a:t>
            </a:r>
            <a:r>
              <a:rPr lang="en-US" sz="1600" b="1" dirty="0" err="1" smtClean="0">
                <a:solidFill>
                  <a:schemeClr val="tx1"/>
                </a:solidFill>
              </a:rPr>
              <a:t>sd</a:t>
            </a:r>
            <a:r>
              <a:rPr lang="en-US" sz="1600" b="1" dirty="0" smtClean="0">
                <a:solidFill>
                  <a:schemeClr val="tx1"/>
                </a:solidFill>
              </a:rPr>
              <a:t> of price_per_sqft.</a:t>
            </a:r>
            <a:endParaRPr lang="en-US" sz="1600" b="1" dirty="0">
              <a:solidFill>
                <a:schemeClr val="tx1"/>
              </a:solidFill>
            </a:endParaRPr>
          </a:p>
        </p:txBody>
      </p:sp>
    </p:spTree>
    <p:extLst>
      <p:ext uri="{BB962C8B-B14F-4D97-AF65-F5344CB8AC3E}">
        <p14:creationId xmlns:p14="http://schemas.microsoft.com/office/powerpoint/2010/main" val="2590664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239001" y="6355830"/>
            <a:ext cx="19050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7239000" y="1600200"/>
            <a:ext cx="16002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76200"/>
            <a:ext cx="5791200" cy="6096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Plot_scatter_chart(</a:t>
            </a:r>
            <a:r>
              <a:rPr lang="en-US" sz="1600" b="1" dirty="0" err="1" smtClean="0">
                <a:solidFill>
                  <a:schemeClr val="tx1"/>
                </a:solidFill>
              </a:rPr>
              <a:t>df,location</a:t>
            </a:r>
            <a:r>
              <a:rPr lang="en-US" sz="1600" b="1" dirty="0" smtClean="0">
                <a:solidFill>
                  <a:schemeClr val="tx1"/>
                </a:solidFill>
              </a:rPr>
              <a:t>) function is plotting a scatter plot for bhk 2 and bhk 3 on the bases of different locations.</a:t>
            </a:r>
            <a:endParaRPr lang="en-US" sz="1600" b="1" dirty="0">
              <a:solidFill>
                <a:schemeClr val="tx1"/>
              </a:solidFill>
            </a:endParaRPr>
          </a:p>
        </p:txBody>
      </p:sp>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944" t="26675" r="24843" b="14991"/>
          <a:stretch/>
        </p:blipFill>
        <p:spPr bwMode="auto">
          <a:xfrm>
            <a:off x="705678" y="1851284"/>
            <a:ext cx="6914321" cy="485431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852" t="36380" r="37043" b="44767"/>
          <a:stretch/>
        </p:blipFill>
        <p:spPr bwMode="auto">
          <a:xfrm>
            <a:off x="699052" y="685799"/>
            <a:ext cx="5396948" cy="114962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4944" t="41712" r="58250" b="54846"/>
          <a:stretch/>
        </p:blipFill>
        <p:spPr bwMode="auto">
          <a:xfrm>
            <a:off x="6359387" y="1709530"/>
            <a:ext cx="2186609" cy="25179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6477000" y="1275523"/>
            <a:ext cx="2362200" cy="38099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solidFill>
                  <a:schemeClr val="tx1"/>
                </a:solidFill>
              </a:rPr>
              <a:t>Function is executed as</a:t>
            </a:r>
            <a:endParaRPr lang="en-US" sz="1400" b="1" dirty="0">
              <a:solidFill>
                <a:schemeClr val="tx1"/>
              </a:solidFill>
            </a:endParaRPr>
          </a:p>
        </p:txBody>
      </p:sp>
      <p:pic>
        <p:nvPicPr>
          <p:cNvPr id="512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4852" t="39739" r="64127" b="35688"/>
          <a:stretch/>
        </p:blipFill>
        <p:spPr bwMode="auto">
          <a:xfrm>
            <a:off x="7405196" y="2530224"/>
            <a:ext cx="1434004" cy="18893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3780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239001" y="6355830"/>
            <a:ext cx="19050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45" t="24254" r="50910" b="54710"/>
          <a:stretch/>
        </p:blipFill>
        <p:spPr bwMode="auto">
          <a:xfrm>
            <a:off x="907774" y="1086282"/>
            <a:ext cx="3352800" cy="171363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315200" y="1600200"/>
            <a:ext cx="16764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5374" y="377687"/>
            <a:ext cx="3664226" cy="5334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chemeClr val="tx1"/>
                </a:solidFill>
              </a:rPr>
              <a:t>Removing the rows where bath rooms are more than bhk+2</a:t>
            </a:r>
            <a:endParaRPr lang="en-US" b="1" dirty="0">
              <a:solidFill>
                <a:schemeClr val="tx1"/>
              </a:solidFill>
            </a:endParaRPr>
          </a:p>
        </p:txBody>
      </p:sp>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843" t="32835" r="53972" b="23868"/>
          <a:stretch/>
        </p:blipFill>
        <p:spPr bwMode="auto">
          <a:xfrm>
            <a:off x="4953000" y="1810182"/>
            <a:ext cx="3366052" cy="436201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188226" y="1219200"/>
            <a:ext cx="2895600" cy="45720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solidFill>
                  <a:schemeClr val="tx1"/>
                </a:solidFill>
              </a:rPr>
              <a:t>Only 4 values are removed</a:t>
            </a:r>
            <a:endParaRPr lang="en-US" b="1" dirty="0">
              <a:solidFill>
                <a:schemeClr val="tx1"/>
              </a:solidFill>
            </a:endParaRPr>
          </a:p>
        </p:txBody>
      </p:sp>
      <p:sp>
        <p:nvSpPr>
          <p:cNvPr id="11" name="Rectangle 10"/>
          <p:cNvSpPr/>
          <p:nvPr/>
        </p:nvSpPr>
        <p:spPr>
          <a:xfrm>
            <a:off x="1905000" y="3733800"/>
            <a:ext cx="3048000" cy="762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solidFill>
                  <a:schemeClr val="bg1"/>
                </a:solidFill>
              </a:rPr>
              <a:t>Dropping column price_per_sqft</a:t>
            </a:r>
            <a:endParaRPr lang="en-US" b="1" dirty="0">
              <a:solidFill>
                <a:schemeClr val="bg1"/>
              </a:solidFill>
            </a:endParaRPr>
          </a:p>
        </p:txBody>
      </p:sp>
    </p:spTree>
    <p:extLst>
      <p:ext uri="{BB962C8B-B14F-4D97-AF65-F5344CB8AC3E}">
        <p14:creationId xmlns:p14="http://schemas.microsoft.com/office/powerpoint/2010/main" val="21792813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xmlns="" id="{A9A75888-22E3-1D43-9112-DA02186070B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3200400" y="0"/>
            <a:ext cx="5943600" cy="6858000"/>
          </a:xfrm>
        </p:spPr>
      </p:pic>
      <p:sp>
        <p:nvSpPr>
          <p:cNvPr id="20" name="Rectangle 19">
            <a:extLst>
              <a:ext uri="{FF2B5EF4-FFF2-40B4-BE49-F238E27FC236}">
                <a16:creationId xmlns:a16="http://schemas.microsoft.com/office/drawing/2014/main" xmlns="" id="{EFA08948-2B6F-46B1-9D2D-8D7B2B3FBD56}"/>
              </a:ext>
              <a:ext uri="{C183D7F6-B498-43B3-948B-1728B52AA6E4}">
                <adec:decorative xmlns:adec="http://schemas.microsoft.com/office/drawing/2017/decorative" xmlns="" val="1"/>
              </a:ext>
            </a:extLst>
          </p:cNvPr>
          <p:cNvSpPr/>
          <p:nvPr/>
        </p:nvSpPr>
        <p:spPr>
          <a:xfrm>
            <a:off x="3671341" y="2768600"/>
            <a:ext cx="3148559" cy="145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19134" y="2913899"/>
            <a:ext cx="5500766" cy="985000"/>
          </a:xfrm>
        </p:spPr>
        <p:txBody>
          <a:bodyPr/>
          <a:lstStyle/>
          <a:p>
            <a:pPr algn="ctr"/>
            <a:r>
              <a:rPr lang="en-US" sz="4000" dirty="0" smtClean="0">
                <a:solidFill>
                  <a:schemeClr val="tx1"/>
                </a:solidFill>
                <a:latin typeface="Aharoni" pitchFamily="2" charset="-79"/>
                <a:cs typeface="Aharoni" pitchFamily="2" charset="-79"/>
              </a:rPr>
              <a:t> Project  AIM</a:t>
            </a:r>
            <a:endParaRPr lang="en-US" sz="4000" dirty="0">
              <a:solidFill>
                <a:schemeClr val="tx1"/>
              </a:solidFill>
              <a:latin typeface="Aharoni" pitchFamily="2" charset="-79"/>
              <a:cs typeface="Aharoni" pitchFamily="2" charset="-79"/>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32"/>
          </p:nvPr>
        </p:nvSpPr>
        <p:spPr>
          <a:xfrm>
            <a:off x="1322881" y="3886200"/>
            <a:ext cx="5557603" cy="1162800"/>
          </a:xfrm>
        </p:spPr>
        <p:txBody>
          <a:bodyPr/>
          <a:lstStyle/>
          <a:p>
            <a:pPr algn="ctr"/>
            <a:r>
              <a:rPr lang="en-US" sz="2000" b="1" dirty="0" smtClean="0">
                <a:cs typeface="Aparajita" pitchFamily="34" charset="0"/>
              </a:rPr>
              <a:t>Predicting the price of the House in a particular area by using the Dataset i.e. the previous sale records.</a:t>
            </a:r>
            <a:endParaRPr lang="en-US" sz="2000" b="1" dirty="0">
              <a:cs typeface="Aparajita" pitchFamily="34" charset="0"/>
            </a:endParaRPr>
          </a:p>
        </p:txBody>
      </p:sp>
    </p:spTree>
    <p:extLst>
      <p:ext uri="{BB962C8B-B14F-4D97-AF65-F5344CB8AC3E}">
        <p14:creationId xmlns:p14="http://schemas.microsoft.com/office/powerpoint/2010/main" val="118758800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992582" y="0"/>
            <a:ext cx="6151418" cy="6858000"/>
          </a:xfrm>
        </p:spPr>
      </p:pic>
      <p:sp>
        <p:nvSpPr>
          <p:cNvPr id="7" name="Title 6"/>
          <p:cNvSpPr>
            <a:spLocks noGrp="1"/>
          </p:cNvSpPr>
          <p:nvPr>
            <p:ph type="title"/>
          </p:nvPr>
        </p:nvSpPr>
        <p:spPr>
          <a:xfrm>
            <a:off x="-1276" y="2660074"/>
            <a:ext cx="6249676" cy="1454552"/>
          </a:xfrm>
        </p:spPr>
        <p:txBody>
          <a:bodyPr/>
          <a:lstStyle/>
          <a:p>
            <a:pPr algn="ctr"/>
            <a:r>
              <a:rPr lang="en-US" sz="5400" dirty="0" smtClean="0">
                <a:solidFill>
                  <a:schemeClr val="tx1"/>
                </a:solidFill>
                <a:latin typeface="Aharoni" pitchFamily="2" charset="-79"/>
                <a:cs typeface="Aharoni" pitchFamily="2" charset="-79"/>
              </a:rPr>
              <a:t>Visualization</a:t>
            </a:r>
            <a:endParaRPr lang="en-US" sz="5400" dirty="0">
              <a:solidFill>
                <a:schemeClr val="tx1"/>
              </a:solidFill>
              <a:latin typeface="Aharoni" pitchFamily="2" charset="-79"/>
              <a:cs typeface="Aharoni" pitchFamily="2" charset="-79"/>
            </a:endParaRPr>
          </a:p>
        </p:txBody>
      </p:sp>
      <p:sp>
        <p:nvSpPr>
          <p:cNvPr id="11" name="Rectangle 10"/>
          <p:cNvSpPr/>
          <p:nvPr/>
        </p:nvSpPr>
        <p:spPr>
          <a:xfrm>
            <a:off x="0" y="5098473"/>
            <a:ext cx="2064327" cy="45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535382"/>
            <a:ext cx="2479964" cy="110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620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1" y="6355830"/>
            <a:ext cx="18288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7086600" y="1524000"/>
            <a:ext cx="1905000"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750" t="28731" r="29722" b="6250"/>
          <a:stretch/>
        </p:blipFill>
        <p:spPr bwMode="auto">
          <a:xfrm>
            <a:off x="997225" y="1250430"/>
            <a:ext cx="7086601" cy="51054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905000" y="361122"/>
            <a:ext cx="5105400" cy="457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chemeClr val="tx1"/>
                </a:solidFill>
              </a:rPr>
              <a:t>Heatmap Correlation matrix plot</a:t>
            </a:r>
            <a:endParaRPr lang="en-US" b="1" dirty="0">
              <a:solidFill>
                <a:schemeClr val="tx1"/>
              </a:solidFill>
            </a:endParaRPr>
          </a:p>
        </p:txBody>
      </p:sp>
    </p:spTree>
    <p:extLst>
      <p:ext uri="{BB962C8B-B14F-4D97-AF65-F5344CB8AC3E}">
        <p14:creationId xmlns:p14="http://schemas.microsoft.com/office/powerpoint/2010/main" val="2849835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1" y="6355830"/>
            <a:ext cx="18288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7086600" y="1524000"/>
            <a:ext cx="1905000"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56" t="34701" r="32344" b="8152"/>
          <a:stretch/>
        </p:blipFill>
        <p:spPr bwMode="auto">
          <a:xfrm>
            <a:off x="1124728" y="1295400"/>
            <a:ext cx="7333472" cy="506043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00200" y="457200"/>
            <a:ext cx="6019800" cy="5334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solidFill>
                  <a:schemeClr val="tx1"/>
                </a:solidFill>
              </a:rPr>
              <a:t>Bar graph for Bhk Vs No. of bathrooms</a:t>
            </a:r>
            <a:endParaRPr lang="en-US" b="1" dirty="0">
              <a:solidFill>
                <a:schemeClr val="tx1"/>
              </a:solidFill>
            </a:endParaRPr>
          </a:p>
        </p:txBody>
      </p:sp>
    </p:spTree>
    <p:extLst>
      <p:ext uri="{BB962C8B-B14F-4D97-AF65-F5344CB8AC3E}">
        <p14:creationId xmlns:p14="http://schemas.microsoft.com/office/powerpoint/2010/main" val="34443809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1" y="6355830"/>
            <a:ext cx="18288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7086600" y="1524000"/>
            <a:ext cx="1905000"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600200" y="424069"/>
            <a:ext cx="5968052" cy="5334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Count plot for no. of bathrooms</a:t>
            </a:r>
            <a:endParaRPr lang="en-US" b="1" dirty="0">
              <a:solidFill>
                <a:schemeClr val="tx1"/>
              </a:solidFill>
            </a:endParaRPr>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5056" t="27083" r="23323" b="4891"/>
          <a:stretch/>
        </p:blipFill>
        <p:spPr bwMode="auto">
          <a:xfrm>
            <a:off x="990600" y="1307550"/>
            <a:ext cx="7478478" cy="522647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901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6248400" cy="6781800"/>
          </a:xfrm>
        </p:spPr>
      </p:pic>
      <p:sp>
        <p:nvSpPr>
          <p:cNvPr id="3" name="Title 2"/>
          <p:cNvSpPr>
            <a:spLocks noGrp="1"/>
          </p:cNvSpPr>
          <p:nvPr>
            <p:ph type="ctrTitle"/>
          </p:nvPr>
        </p:nvSpPr>
        <p:spPr>
          <a:xfrm>
            <a:off x="2788170" y="3207895"/>
            <a:ext cx="6355830" cy="1345631"/>
          </a:xfrm>
        </p:spPr>
        <p:txBody>
          <a:bodyPr/>
          <a:lstStyle/>
          <a:p>
            <a:pPr algn="ctr"/>
            <a:r>
              <a:rPr lang="en-US" dirty="0" smtClean="0">
                <a:solidFill>
                  <a:schemeClr val="tx1"/>
                </a:solidFill>
                <a:latin typeface="Aharoni" pitchFamily="2" charset="-79"/>
                <a:cs typeface="Aharoni" pitchFamily="2" charset="-79"/>
              </a:rPr>
              <a:t>Model Building</a:t>
            </a:r>
            <a:endParaRPr lang="en-US" dirty="0">
              <a:solidFill>
                <a:schemeClr val="tx1"/>
              </a:solidFill>
              <a:latin typeface="Aharoni" pitchFamily="2" charset="-79"/>
              <a:cs typeface="Aharoni" pitchFamily="2" charset="-79"/>
            </a:endParaRPr>
          </a:p>
        </p:txBody>
      </p:sp>
      <p:sp>
        <p:nvSpPr>
          <p:cNvPr id="4" name="Text Placeholder 3"/>
          <p:cNvSpPr>
            <a:spLocks noGrp="1"/>
          </p:cNvSpPr>
          <p:nvPr>
            <p:ph type="body" sz="quarter" idx="13"/>
          </p:nvPr>
        </p:nvSpPr>
        <p:spPr>
          <a:xfrm>
            <a:off x="4648201" y="4557010"/>
            <a:ext cx="4495800" cy="692416"/>
          </a:xfrm>
        </p:spPr>
        <p:txBody>
          <a:bodyPr/>
          <a:lstStyle/>
          <a:p>
            <a:pPr algn="ctr"/>
            <a:r>
              <a:rPr lang="en-US" dirty="0" smtClean="0"/>
              <a:t>Linear Regression,  Lasso Regression and Decision Tree Regressor</a:t>
            </a:r>
            <a:endParaRPr lang="en-US" dirty="0"/>
          </a:p>
        </p:txBody>
      </p:sp>
      <p:sp>
        <p:nvSpPr>
          <p:cNvPr id="7" name="Rectangle 6"/>
          <p:cNvSpPr/>
          <p:nvPr/>
        </p:nvSpPr>
        <p:spPr>
          <a:xfrm>
            <a:off x="7315200" y="6235908"/>
            <a:ext cx="1828799" cy="6220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59698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239000" y="6355830"/>
            <a:ext cx="1904999"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7162800" y="1715450"/>
            <a:ext cx="17526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17" t="23758" r="23393" b="9375"/>
          <a:stretch/>
        </p:blipFill>
        <p:spPr bwMode="auto">
          <a:xfrm>
            <a:off x="609600" y="1036338"/>
            <a:ext cx="7429500" cy="566926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0400" y="223167"/>
            <a:ext cx="5791200" cy="148495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solidFill>
                  <a:schemeClr val="tx1"/>
                </a:solidFill>
              </a:rPr>
              <a:t>g</a:t>
            </a:r>
            <a:r>
              <a:rPr lang="en-US" sz="1600" b="1" dirty="0" smtClean="0">
                <a:solidFill>
                  <a:schemeClr val="tx1"/>
                </a:solidFill>
              </a:rPr>
              <a:t>et_dumies is used for the column “location’’.</a:t>
            </a:r>
          </a:p>
          <a:p>
            <a:pPr algn="ctr"/>
            <a:r>
              <a:rPr lang="en-US" sz="1600" b="1" dirty="0" smtClean="0">
                <a:solidFill>
                  <a:schemeClr val="tx1"/>
                </a:solidFill>
              </a:rPr>
              <a:t>There are a total of 242 different locations in the dataset. By using get_dumies we had make columns of each location i.e. 242 columns with header as locations.</a:t>
            </a:r>
          </a:p>
          <a:p>
            <a:pPr algn="ctr"/>
            <a:r>
              <a:rPr lang="en-US" sz="1600" b="1" dirty="0" smtClean="0">
                <a:solidFill>
                  <a:schemeClr val="tx1"/>
                </a:solidFill>
              </a:rPr>
              <a:t>If a house is available in a that location the value will be 1 other wise it will be 0. </a:t>
            </a:r>
            <a:endParaRPr lang="en-US" sz="1600" b="1" dirty="0">
              <a:solidFill>
                <a:schemeClr val="tx1"/>
              </a:solidFill>
            </a:endParaRPr>
          </a:p>
        </p:txBody>
      </p:sp>
    </p:spTree>
    <p:extLst>
      <p:ext uri="{BB962C8B-B14F-4D97-AF65-F5344CB8AC3E}">
        <p14:creationId xmlns:p14="http://schemas.microsoft.com/office/powerpoint/2010/main" val="1799956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0" y="6355830"/>
            <a:ext cx="1828799"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7086600" y="1676400"/>
            <a:ext cx="19050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741" t="34284" r="19851" b="32858"/>
          <a:stretch/>
        </p:blipFill>
        <p:spPr bwMode="auto">
          <a:xfrm>
            <a:off x="836544" y="1927485"/>
            <a:ext cx="7774056" cy="272071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639" t="74683" r="58148" b="9989"/>
          <a:stretch/>
        </p:blipFill>
        <p:spPr bwMode="auto">
          <a:xfrm>
            <a:off x="3150704" y="5105400"/>
            <a:ext cx="2842591" cy="1371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337605" y="228600"/>
            <a:ext cx="6248400" cy="1447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t>N</a:t>
            </a:r>
            <a:r>
              <a:rPr lang="en-US" sz="1600" b="1" dirty="0" smtClean="0"/>
              <a:t>ow we begin </a:t>
            </a:r>
            <a:r>
              <a:rPr lang="en-US" sz="1600" b="1" dirty="0"/>
              <a:t>to train out regression model! We will need to first split up our data into an X array that contains the features to train on, and a y array with the target variable, in this case the Price column. We will toss out the </a:t>
            </a:r>
            <a:r>
              <a:rPr lang="en-US" sz="1600" b="1" dirty="0" smtClean="0"/>
              <a:t>location </a:t>
            </a:r>
            <a:r>
              <a:rPr lang="en-US" sz="1600" b="1" dirty="0"/>
              <a:t>column because it only has text info that the linear regression model can't use.</a:t>
            </a:r>
            <a:endParaRPr lang="en-US" sz="1600" b="1" dirty="0">
              <a:solidFill>
                <a:schemeClr val="tx1"/>
              </a:solidFill>
            </a:endParaRPr>
          </a:p>
        </p:txBody>
      </p:sp>
    </p:spTree>
    <p:extLst>
      <p:ext uri="{BB962C8B-B14F-4D97-AF65-F5344CB8AC3E}">
        <p14:creationId xmlns:p14="http://schemas.microsoft.com/office/powerpoint/2010/main" val="18476568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0" y="6355830"/>
            <a:ext cx="1828799"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7086600" y="1600200"/>
            <a:ext cx="18288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86400" y="0"/>
            <a:ext cx="3680791" cy="72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w="18415" cmpd="sng">
                  <a:solidFill>
                    <a:srgbClr val="FFFFFF"/>
                  </a:solidFill>
                  <a:prstDash val="solid"/>
                </a:ln>
                <a:solidFill>
                  <a:srgbClr val="FFFFFF"/>
                </a:solidFill>
                <a:effectLst>
                  <a:outerShdw blurRad="60007" dist="310007" dir="7680000" sy="30000" kx="1300200" algn="ctr" rotWithShape="0">
                    <a:prstClr val="black">
                      <a:alpha val="32000"/>
                    </a:prstClr>
                  </a:outerShdw>
                </a:effectLst>
              </a:rPr>
              <a:t>Linear Regression</a:t>
            </a:r>
          </a:p>
        </p:txBody>
      </p:sp>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750" t="28740" r="35805" b="18840"/>
          <a:stretch/>
        </p:blipFill>
        <p:spPr bwMode="auto">
          <a:xfrm>
            <a:off x="609599" y="1349115"/>
            <a:ext cx="6019799" cy="5257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83094" y="363606"/>
            <a:ext cx="4638261" cy="8083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solidFill>
                  <a:schemeClr val="tx1"/>
                </a:solidFill>
              </a:rPr>
              <a:t>We split </a:t>
            </a:r>
            <a:r>
              <a:rPr lang="en-US" sz="1400" b="1" dirty="0">
                <a:solidFill>
                  <a:schemeClr val="tx1"/>
                </a:solidFill>
              </a:rPr>
              <a:t>the data into a training set and a testing set. We will train out model on the training set and then use the test set to evaluate the model.</a:t>
            </a:r>
          </a:p>
        </p:txBody>
      </p:sp>
      <p:sp>
        <p:nvSpPr>
          <p:cNvPr id="11" name="Rectangle 10"/>
          <p:cNvSpPr/>
          <p:nvPr/>
        </p:nvSpPr>
        <p:spPr>
          <a:xfrm>
            <a:off x="6477000" y="3048001"/>
            <a:ext cx="2590800" cy="180348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solidFill>
                  <a:schemeClr val="tx1"/>
                </a:solidFill>
              </a:rPr>
              <a:t>The coefficient of determination (denoted by R</a:t>
            </a:r>
            <a:r>
              <a:rPr lang="en-US" sz="1200" b="1" baseline="30000" dirty="0">
                <a:solidFill>
                  <a:schemeClr val="tx1"/>
                </a:solidFill>
              </a:rPr>
              <a:t>2</a:t>
            </a:r>
            <a:r>
              <a:rPr lang="en-US" sz="1200" b="1" dirty="0" smtClean="0">
                <a:solidFill>
                  <a:schemeClr val="tx1"/>
                </a:solidFill>
              </a:rPr>
              <a:t>)  </a:t>
            </a:r>
            <a:r>
              <a:rPr lang="en-US" sz="1200" b="1" dirty="0">
                <a:solidFill>
                  <a:schemeClr val="tx1"/>
                </a:solidFill>
              </a:rPr>
              <a:t>is interpreted as the proportion of the variance in the dependent variable that is predictable from the independent </a:t>
            </a:r>
            <a:r>
              <a:rPr lang="en-US" sz="1200" b="1" dirty="0" smtClean="0">
                <a:solidFill>
                  <a:schemeClr val="tx1"/>
                </a:solidFill>
              </a:rPr>
              <a:t>variable. An </a:t>
            </a:r>
            <a:r>
              <a:rPr lang="en-US" sz="1200" b="1" dirty="0">
                <a:solidFill>
                  <a:schemeClr val="tx1"/>
                </a:solidFill>
              </a:rPr>
              <a:t>R</a:t>
            </a:r>
            <a:r>
              <a:rPr lang="en-US" sz="1200" b="1" baseline="30000" dirty="0">
                <a:solidFill>
                  <a:schemeClr val="tx1"/>
                </a:solidFill>
              </a:rPr>
              <a:t>2</a:t>
            </a:r>
            <a:r>
              <a:rPr lang="en-US" sz="1200" b="1" dirty="0">
                <a:solidFill>
                  <a:schemeClr val="tx1"/>
                </a:solidFill>
              </a:rPr>
              <a:t> of 1 means the dependent variable can be predicted without error from the independent variable.</a:t>
            </a:r>
          </a:p>
        </p:txBody>
      </p:sp>
      <p:sp>
        <p:nvSpPr>
          <p:cNvPr id="13" name="Rectangle 12"/>
          <p:cNvSpPr/>
          <p:nvPr/>
        </p:nvSpPr>
        <p:spPr>
          <a:xfrm>
            <a:off x="5168346" y="4982330"/>
            <a:ext cx="3694046" cy="162458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solidFill>
                  <a:schemeClr val="tx1"/>
                </a:solidFill>
              </a:rPr>
              <a:t>The goal of </a:t>
            </a:r>
            <a:r>
              <a:rPr lang="en-US" sz="1400" b="1" dirty="0" smtClean="0">
                <a:solidFill>
                  <a:schemeClr val="tx1"/>
                </a:solidFill>
              </a:rPr>
              <a:t>K-fold cross-validation</a:t>
            </a:r>
            <a:r>
              <a:rPr lang="en-US" sz="1400" b="1" dirty="0">
                <a:solidFill>
                  <a:schemeClr val="tx1"/>
                </a:solidFill>
              </a:rPr>
              <a:t> is to test the model's ability to predict new data that was not used in estimating it, in order to flag problems like overfitting </a:t>
            </a:r>
            <a:r>
              <a:rPr lang="en-US" sz="1400" b="1" dirty="0" smtClean="0">
                <a:solidFill>
                  <a:schemeClr val="tx1"/>
                </a:solidFill>
              </a:rPr>
              <a:t>and </a:t>
            </a:r>
            <a:r>
              <a:rPr lang="en-US" sz="1400" b="1" dirty="0">
                <a:solidFill>
                  <a:schemeClr val="tx1"/>
                </a:solidFill>
              </a:rPr>
              <a:t>to give an insight on how the model will generalize to an independent dataset (i.e., an unknown dataset, for instance from a real problem).</a:t>
            </a:r>
          </a:p>
        </p:txBody>
      </p:sp>
      <p:sp>
        <p:nvSpPr>
          <p:cNvPr id="14" name="Rectangle 13"/>
          <p:cNvSpPr/>
          <p:nvPr/>
        </p:nvSpPr>
        <p:spPr>
          <a:xfrm>
            <a:off x="6477000" y="727213"/>
            <a:ext cx="2666999" cy="209218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solidFill>
                  <a:schemeClr val="tx1"/>
                </a:solidFill>
              </a:rPr>
              <a:t>Linear Regression is a supervised machine learning algorithm where the predicted output is continuous and has a constant slope. It's used to predict values within a continuous range, (e.g. sales, price) rather than trying to classify them into categories (e.g. cat, dog).</a:t>
            </a:r>
          </a:p>
        </p:txBody>
      </p:sp>
    </p:spTree>
    <p:extLst>
      <p:ext uri="{BB962C8B-B14F-4D97-AF65-F5344CB8AC3E}">
        <p14:creationId xmlns:p14="http://schemas.microsoft.com/office/powerpoint/2010/main" val="12096953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0" y="6355830"/>
            <a:ext cx="1828799"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7086600" y="1600200"/>
            <a:ext cx="18288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53000" y="0"/>
            <a:ext cx="4214191" cy="72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w="18415" cmpd="sng">
                  <a:solidFill>
                    <a:srgbClr val="FFFFFF"/>
                  </a:solidFill>
                  <a:prstDash val="solid"/>
                </a:ln>
                <a:solidFill>
                  <a:srgbClr val="FFFFFF"/>
                </a:solidFill>
                <a:effectLst>
                  <a:outerShdw blurRad="60007" dist="310007" dir="7680000" sy="30000" kx="1300200" algn="ctr" rotWithShape="0">
                    <a:prstClr val="black">
                      <a:alpha val="32000"/>
                    </a:prstClr>
                  </a:outerShdw>
                </a:effectLst>
              </a:rPr>
              <a:t>Lasso Regression</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33582" r="40317" b="19384"/>
          <a:stretch/>
        </p:blipFill>
        <p:spPr bwMode="auto">
          <a:xfrm>
            <a:off x="685800" y="1143000"/>
            <a:ext cx="5486400" cy="449579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671391" y="4419600"/>
            <a:ext cx="4191000" cy="13716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solidFill>
                  <a:schemeClr val="tx1"/>
                </a:solidFill>
              </a:rPr>
              <a:t>GridSearchCV is a library function that is a member of sklearn's model_selection package</a:t>
            </a:r>
            <a:r>
              <a:rPr lang="en-US" sz="1600" b="1" dirty="0" smtClean="0">
                <a:solidFill>
                  <a:schemeClr val="tx1"/>
                </a:solidFill>
              </a:rPr>
              <a:t>. </a:t>
            </a:r>
            <a:r>
              <a:rPr lang="en-US" sz="1600" b="1" dirty="0">
                <a:solidFill>
                  <a:schemeClr val="tx1"/>
                </a:solidFill>
              </a:rPr>
              <a:t>Grid-search is used to find the optimal hyperparameters of a model which results in the most 'accurate' predictions</a:t>
            </a:r>
          </a:p>
        </p:txBody>
      </p:sp>
      <p:sp>
        <p:nvSpPr>
          <p:cNvPr id="4" name="Rectangle 3"/>
          <p:cNvSpPr/>
          <p:nvPr/>
        </p:nvSpPr>
        <p:spPr>
          <a:xfrm>
            <a:off x="4671391" y="1295400"/>
            <a:ext cx="4320209" cy="16764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a:solidFill>
                  <a:schemeClr val="tx1"/>
                </a:solidFill>
              </a:rPr>
              <a:t>lasso (least absolute shrinkage and selection operator; also Lasso or LASSO) is a regression analysis method that performs both variable selection and regularization in order to enhance the prediction accuracy and interpretability of the statistical model it produces.</a:t>
            </a:r>
          </a:p>
        </p:txBody>
      </p:sp>
    </p:spTree>
    <p:extLst>
      <p:ext uri="{BB962C8B-B14F-4D97-AF65-F5344CB8AC3E}">
        <p14:creationId xmlns:p14="http://schemas.microsoft.com/office/powerpoint/2010/main" val="18643076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0" y="6355830"/>
            <a:ext cx="1828799"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7086600" y="1600200"/>
            <a:ext cx="18288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343400" y="0"/>
            <a:ext cx="4823791" cy="7272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w="18415" cmpd="sng">
                  <a:solidFill>
                    <a:srgbClr val="FFFFFF"/>
                  </a:solidFill>
                  <a:prstDash val="solid"/>
                </a:ln>
                <a:solidFill>
                  <a:srgbClr val="FFFFFF"/>
                </a:solidFill>
                <a:effectLst>
                  <a:outerShdw blurRad="60007" dist="310007" dir="7680000" sy="30000" kx="1300200" algn="ctr" rotWithShape="0">
                    <a:prstClr val="black">
                      <a:alpha val="32000"/>
                    </a:prstClr>
                  </a:outerShdw>
                </a:effectLst>
              </a:rPr>
              <a:t>Decision Tree Regressor</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47" t="30597" r="36749" b="19203"/>
          <a:stretch/>
        </p:blipFill>
        <p:spPr bwMode="auto">
          <a:xfrm>
            <a:off x="704294" y="1143000"/>
            <a:ext cx="6382306" cy="4953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953000" y="990600"/>
            <a:ext cx="3962400" cy="198120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t>Decision tree builds regression or classification models in the form of a tree structure. It breaks down a dataset into smaller and smaller subsets while at the same time an associated decision tree is incrementally developed. The final result is a tree with decision nodes and leaf nodes.</a:t>
            </a:r>
          </a:p>
        </p:txBody>
      </p:sp>
    </p:spTree>
    <p:extLst>
      <p:ext uri="{BB962C8B-B14F-4D97-AF65-F5344CB8AC3E}">
        <p14:creationId xmlns:p14="http://schemas.microsoft.com/office/powerpoint/2010/main" val="15526820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xmlns="" id="{7E468295-904F-0743-AD06-67DA21353B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0" y="0"/>
            <a:ext cx="5943600" cy="6781800"/>
          </a:xfrm>
        </p:spPr>
      </p:pic>
      <p:sp>
        <p:nvSpPr>
          <p:cNvPr id="20" name="Rectangle 19">
            <a:extLst>
              <a:ext uri="{FF2B5EF4-FFF2-40B4-BE49-F238E27FC236}">
                <a16:creationId xmlns:a16="http://schemas.microsoft.com/office/drawing/2014/main" xmlns="" id="{EFA08948-2B6F-46B1-9D2D-8D7B2B3FBD56}"/>
              </a:ext>
              <a:ext uri="{C183D7F6-B498-43B3-948B-1728B52AA6E4}">
                <adec:decorative xmlns:adec="http://schemas.microsoft.com/office/drawing/2017/decorative" xmlns="" val="1"/>
              </a:ext>
            </a:extLst>
          </p:cNvPr>
          <p:cNvSpPr/>
          <p:nvPr/>
        </p:nvSpPr>
        <p:spPr>
          <a:xfrm>
            <a:off x="7316878" y="1524000"/>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2299278" y="1600200"/>
            <a:ext cx="6505732" cy="1124345"/>
          </a:xfrm>
        </p:spPr>
        <p:txBody>
          <a:bodyPr/>
          <a:lstStyle/>
          <a:p>
            <a:pPr algn="ctr"/>
            <a:r>
              <a:rPr lang="en-US" dirty="0">
                <a:solidFill>
                  <a:schemeClr val="tx1"/>
                </a:solidFill>
                <a:latin typeface="Aharoni" pitchFamily="2" charset="-79"/>
                <a:cs typeface="Aharoni" pitchFamily="2" charset="-79"/>
              </a:rPr>
              <a:t>Our </a:t>
            </a:r>
            <a:r>
              <a:rPr lang="en-US" dirty="0" smtClean="0">
                <a:solidFill>
                  <a:schemeClr val="tx1"/>
                </a:solidFill>
                <a:latin typeface="Aharoni" pitchFamily="2" charset="-79"/>
                <a:cs typeface="Aharoni" pitchFamily="2" charset="-79"/>
              </a:rPr>
              <a:t>Objective</a:t>
            </a:r>
            <a:endParaRPr lang="en-US" dirty="0">
              <a:solidFill>
                <a:schemeClr val="tx1"/>
              </a:solidFill>
              <a:latin typeface="Aharoni" pitchFamily="2" charset="-79"/>
              <a:cs typeface="Aharoni" pitchFamily="2" charset="-79"/>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32"/>
          </p:nvPr>
        </p:nvSpPr>
        <p:spPr>
          <a:xfrm>
            <a:off x="2286000" y="2743200"/>
            <a:ext cx="6546719" cy="2552217"/>
          </a:xfrm>
        </p:spPr>
        <p:txBody>
          <a:bodyPr/>
          <a:lstStyle/>
          <a:p>
            <a:pPr lvl="1" algn="just"/>
            <a:r>
              <a:rPr lang="en-US" sz="2000" dirty="0">
                <a:solidFill>
                  <a:schemeClr val="bg1"/>
                </a:solidFill>
              </a:rPr>
              <a:t>The </a:t>
            </a:r>
            <a:r>
              <a:rPr lang="en-US" sz="2000" dirty="0" smtClean="0">
                <a:solidFill>
                  <a:schemeClr val="bg1"/>
                </a:solidFill>
              </a:rPr>
              <a:t>objective of </a:t>
            </a:r>
            <a:r>
              <a:rPr lang="en-US" sz="2000" dirty="0">
                <a:solidFill>
                  <a:schemeClr val="bg1"/>
                </a:solidFill>
              </a:rPr>
              <a:t>this project is to create a regression model that are able to accurately estimate the price of the house </a:t>
            </a:r>
            <a:r>
              <a:rPr lang="en-US" sz="2000" dirty="0" smtClean="0">
                <a:solidFill>
                  <a:schemeClr val="bg1"/>
                </a:solidFill>
              </a:rPr>
              <a:t>.</a:t>
            </a:r>
            <a:endParaRPr lang="en-US" sz="2000" dirty="0">
              <a:solidFill>
                <a:schemeClr val="bg1"/>
              </a:solidFill>
              <a:cs typeface="Aparajita" pitchFamily="34" charset="0"/>
            </a:endParaRPr>
          </a:p>
          <a:p>
            <a:pPr lvl="1" algn="just"/>
            <a:r>
              <a:rPr lang="en-US" sz="2000" dirty="0" smtClean="0">
                <a:solidFill>
                  <a:schemeClr val="bg1"/>
                </a:solidFill>
                <a:cs typeface="Aparajita" pitchFamily="34" charset="0"/>
              </a:rPr>
              <a:t>We will take house location, total square feet area, no. of bathrooms and BHK size from the user and we will provide them with the  per square feet price.</a:t>
            </a:r>
            <a:r>
              <a:rPr lang="en-US" sz="2000" dirty="0">
                <a:solidFill>
                  <a:schemeClr val="bg1"/>
                </a:solidFill>
              </a:rPr>
              <a:t> </a:t>
            </a:r>
            <a:endParaRPr lang="en-US" sz="2000" dirty="0">
              <a:solidFill>
                <a:schemeClr val="bg1"/>
              </a:solidFill>
              <a:cs typeface="Aparajita" pitchFamily="34" charset="0"/>
            </a:endParaRPr>
          </a:p>
        </p:txBody>
      </p:sp>
      <p:sp>
        <p:nvSpPr>
          <p:cNvPr id="10" name="Title 1">
            <a:extLst>
              <a:ext uri="{FF2B5EF4-FFF2-40B4-BE49-F238E27FC236}">
                <a16:creationId xmlns:a16="http://schemas.microsoft.com/office/drawing/2014/main" xmlns="" id="{3560F281-4FF6-4617-A809-AC9C15ECF18A}"/>
              </a:ext>
            </a:extLst>
          </p:cNvPr>
          <p:cNvSpPr txBox="1">
            <a:spLocks/>
          </p:cNvSpPr>
          <p:nvPr/>
        </p:nvSpPr>
        <p:spPr>
          <a:xfrm>
            <a:off x="7240249" y="6314381"/>
            <a:ext cx="1903751" cy="578370"/>
          </a:xfrm>
          <a:prstGeom prst="rect">
            <a:avLst/>
          </a:prstGeom>
          <a:solidFill>
            <a:schemeClr val="bg1">
              <a:lumMod val="95000"/>
            </a:schemeClr>
          </a:solidFill>
        </p:spPr>
        <p:txBody>
          <a:bodyPr vert="horz" lIns="180000" tIns="180000" rIns="180000" bIns="18000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30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57133936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819400" y="0"/>
            <a:ext cx="6324600" cy="6857999"/>
          </a:xfrm>
        </p:spPr>
      </p:pic>
      <p:sp>
        <p:nvSpPr>
          <p:cNvPr id="7" name="Title 6"/>
          <p:cNvSpPr>
            <a:spLocks noGrp="1"/>
          </p:cNvSpPr>
          <p:nvPr>
            <p:ph type="title"/>
          </p:nvPr>
        </p:nvSpPr>
        <p:spPr>
          <a:xfrm>
            <a:off x="-1276" y="2660074"/>
            <a:ext cx="6325876" cy="1454552"/>
          </a:xfrm>
        </p:spPr>
        <p:txBody>
          <a:bodyPr/>
          <a:lstStyle/>
          <a:p>
            <a:pPr algn="ctr"/>
            <a:r>
              <a:rPr lang="en-US" sz="5400" dirty="0" smtClean="0">
                <a:solidFill>
                  <a:schemeClr val="tx1"/>
                </a:solidFill>
                <a:latin typeface="Aharoni" pitchFamily="2" charset="-79"/>
                <a:cs typeface="Aharoni" pitchFamily="2" charset="-79"/>
              </a:rPr>
              <a:t>Result and conclusion</a:t>
            </a:r>
            <a:endParaRPr lang="en-US" sz="5400" dirty="0">
              <a:solidFill>
                <a:schemeClr val="tx1"/>
              </a:solidFill>
              <a:latin typeface="Aharoni" pitchFamily="2" charset="-79"/>
              <a:cs typeface="Aharoni" pitchFamily="2" charset="-79"/>
            </a:endParaRPr>
          </a:p>
        </p:txBody>
      </p:sp>
      <p:sp>
        <p:nvSpPr>
          <p:cNvPr id="11" name="Rectangle 10"/>
          <p:cNvSpPr/>
          <p:nvPr/>
        </p:nvSpPr>
        <p:spPr>
          <a:xfrm>
            <a:off x="0" y="5098473"/>
            <a:ext cx="2064327" cy="45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535382"/>
            <a:ext cx="2479964" cy="110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357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315200" y="6355830"/>
            <a:ext cx="1828799"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389744" cy="6858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7086600" y="1600200"/>
            <a:ext cx="1828800" cy="502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
            <a:ext cx="2057400" cy="113600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001616" y="271670"/>
            <a:ext cx="5181600" cy="1288408"/>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solidFill>
                  <a:schemeClr val="tx1"/>
                </a:solidFill>
              </a:rPr>
              <a:t>T</a:t>
            </a:r>
            <a:r>
              <a:rPr lang="en-US" sz="1600" b="1" dirty="0" smtClean="0">
                <a:solidFill>
                  <a:schemeClr val="tx1"/>
                </a:solidFill>
              </a:rPr>
              <a:t>he </a:t>
            </a:r>
            <a:r>
              <a:rPr lang="en-US" sz="1600" b="1" dirty="0">
                <a:solidFill>
                  <a:schemeClr val="tx1"/>
                </a:solidFill>
              </a:rPr>
              <a:t>best scores for the three ML algorithms that we used. It clearly shows that the Linear Regression achieves the highest score and hence will be used in our model for predicting prices.</a:t>
            </a:r>
          </a:p>
          <a:p>
            <a:pPr algn="ctr"/>
            <a:endParaRPr lang="en-US" sz="1600" b="1" dirty="0">
              <a:solidFill>
                <a:schemeClr val="tx1"/>
              </a:solidFill>
            </a:endParaRPr>
          </a:p>
        </p:txBody>
      </p:sp>
      <p:pic>
        <p:nvPicPr>
          <p:cNvPr id="1433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09" y="1695450"/>
            <a:ext cx="3843647" cy="17335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876800" y="1854598"/>
            <a:ext cx="3733800" cy="186626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0" fontAlgn="base">
              <a:spcBef>
                <a:spcPct val="0"/>
              </a:spcBef>
              <a:spcAft>
                <a:spcPct val="0"/>
              </a:spcAft>
            </a:pPr>
            <a:r>
              <a:rPr lang="en-US" sz="1400" b="1" dirty="0" smtClean="0">
                <a:solidFill>
                  <a:schemeClr val="tx1"/>
                </a:solidFill>
                <a:latin typeface="Arial" pitchFamily="34" charset="0"/>
                <a:ea typeface="Arial" pitchFamily="34" charset="0"/>
                <a:cs typeface="Arial" pitchFamily="34" charset="0"/>
              </a:rPr>
              <a:t>we </a:t>
            </a:r>
            <a:r>
              <a:rPr lang="en-US" sz="1400" b="1" dirty="0">
                <a:solidFill>
                  <a:schemeClr val="tx1"/>
                </a:solidFill>
                <a:latin typeface="Arial" pitchFamily="34" charset="0"/>
                <a:ea typeface="Arial" pitchFamily="34" charset="0"/>
                <a:cs typeface="Arial" pitchFamily="34" charset="0"/>
              </a:rPr>
              <a:t>have created a price predicting function that finally predicts the price of a property according to the user inputs. The user will input location, square feet, bathrooms and bhk and will get the results. Here you can see we are using ‘lm.predict’ for our model which denotes linear regression as mentioned above. </a:t>
            </a:r>
            <a:endParaRPr lang="en-US" sz="1400" b="1" dirty="0">
              <a:solidFill>
                <a:schemeClr val="tx1"/>
              </a:solidFill>
              <a:latin typeface="Arial" pitchFamily="34" charset="0"/>
              <a:cs typeface="Arial" pitchFamily="34" charset="0"/>
            </a:endParaRPr>
          </a:p>
          <a:p>
            <a:pPr lvl="0" eaLnBrk="0" fontAlgn="base" hangingPunct="0">
              <a:spcBef>
                <a:spcPct val="0"/>
              </a:spcBef>
              <a:spcAft>
                <a:spcPct val="0"/>
              </a:spcAft>
            </a:pPr>
            <a:endParaRPr lang="en-US" sz="1400" b="1" dirty="0">
              <a:solidFill>
                <a:schemeClr val="tx1"/>
              </a:solidFill>
              <a:latin typeface="Arial" pitchFamily="34" charset="0"/>
              <a:cs typeface="Arial" pitchFamily="34" charset="0"/>
            </a:endParaRPr>
          </a:p>
        </p:txBody>
      </p:sp>
      <p:pic>
        <p:nvPicPr>
          <p:cNvPr id="1434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809" y="3764117"/>
            <a:ext cx="3971303" cy="2852737"/>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5029200" y="4191000"/>
            <a:ext cx="3886200" cy="22860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solidFill>
                  <a:schemeClr val="tx1"/>
                </a:solidFill>
              </a:rPr>
              <a:t>Here are some of the results from the function that we made for predicting prices.Our model is giving almost 84% accuracy. As you can see from the first and second example, for same location, same </a:t>
            </a:r>
            <a:r>
              <a:rPr lang="en-US" sz="1400" b="1" dirty="0" err="1">
                <a:solidFill>
                  <a:schemeClr val="tx1"/>
                </a:solidFill>
              </a:rPr>
              <a:t>sqft</a:t>
            </a:r>
            <a:r>
              <a:rPr lang="en-US" sz="1400" b="1" dirty="0">
                <a:solidFill>
                  <a:schemeClr val="tx1"/>
                </a:solidFill>
              </a:rPr>
              <a:t> area, but one extra bathroom bhk, the price increased. Also from fourth and sixth example, we can see that the price decreased for one less bathroom but the location, </a:t>
            </a:r>
            <a:r>
              <a:rPr lang="en-US" sz="1400" b="1" dirty="0" err="1">
                <a:solidFill>
                  <a:schemeClr val="tx1"/>
                </a:solidFill>
              </a:rPr>
              <a:t>sqft</a:t>
            </a:r>
            <a:r>
              <a:rPr lang="en-US" sz="1400" b="1" dirty="0">
                <a:solidFill>
                  <a:schemeClr val="tx1"/>
                </a:solidFill>
              </a:rPr>
              <a:t> area and bhk are same.</a:t>
            </a:r>
          </a:p>
          <a:p>
            <a:pPr algn="ctr"/>
            <a:endParaRPr lang="en-US" sz="1400" b="1" dirty="0">
              <a:solidFill>
                <a:schemeClr val="tx1"/>
              </a:solidFill>
            </a:endParaRPr>
          </a:p>
        </p:txBody>
      </p:sp>
    </p:spTree>
    <p:extLst>
      <p:ext uri="{BB962C8B-B14F-4D97-AF65-F5344CB8AC3E}">
        <p14:creationId xmlns:p14="http://schemas.microsoft.com/office/powerpoint/2010/main" val="34660441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xmlns="" id="{7E468295-904F-0743-AD06-67DA21353B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0" y="0"/>
            <a:ext cx="5943600" cy="6781800"/>
          </a:xfrm>
        </p:spPr>
      </p:pic>
      <p:sp>
        <p:nvSpPr>
          <p:cNvPr id="20" name="Rectangle 19">
            <a:extLst>
              <a:ext uri="{FF2B5EF4-FFF2-40B4-BE49-F238E27FC236}">
                <a16:creationId xmlns:a16="http://schemas.microsoft.com/office/drawing/2014/main" xmlns="" id="{EFA08948-2B6F-46B1-9D2D-8D7B2B3FBD56}"/>
              </a:ext>
              <a:ext uri="{C183D7F6-B498-43B3-948B-1728B52AA6E4}">
                <adec:decorative xmlns:adec="http://schemas.microsoft.com/office/drawing/2017/decorative" xmlns="" val="1"/>
              </a:ext>
            </a:extLst>
          </p:cNvPr>
          <p:cNvSpPr/>
          <p:nvPr/>
        </p:nvSpPr>
        <p:spPr>
          <a:xfrm>
            <a:off x="7316878" y="1524000"/>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2299278" y="1600200"/>
            <a:ext cx="6505732" cy="1124345"/>
          </a:xfrm>
        </p:spPr>
        <p:txBody>
          <a:bodyPr/>
          <a:lstStyle/>
          <a:p>
            <a:pPr algn="ctr"/>
            <a:r>
              <a:rPr lang="en-US" dirty="0" smtClean="0">
                <a:solidFill>
                  <a:schemeClr val="tx1"/>
                </a:solidFill>
                <a:latin typeface="Aharoni" pitchFamily="2" charset="-79"/>
                <a:cs typeface="Aharoni" pitchFamily="2" charset="-79"/>
              </a:rPr>
              <a:t>Future Works</a:t>
            </a:r>
            <a:endParaRPr lang="en-US" dirty="0">
              <a:solidFill>
                <a:schemeClr val="tx1"/>
              </a:solidFill>
              <a:latin typeface="Aharoni" pitchFamily="2" charset="-79"/>
              <a:cs typeface="Aharoni" pitchFamily="2" charset="-79"/>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32"/>
          </p:nvPr>
        </p:nvSpPr>
        <p:spPr>
          <a:xfrm>
            <a:off x="2286000" y="2743200"/>
            <a:ext cx="6546719" cy="2552217"/>
          </a:xfrm>
          <a:ln>
            <a:solidFill>
              <a:schemeClr val="accent1">
                <a:lumMod val="60000"/>
                <a:lumOff val="40000"/>
              </a:schemeClr>
            </a:solidFill>
          </a:ln>
        </p:spPr>
        <p:txBody>
          <a:bodyPr/>
          <a:lstStyle/>
          <a:p>
            <a:pPr lvl="1" algn="just"/>
            <a:r>
              <a:rPr lang="en-US" sz="2000" b="1" smtClean="0">
                <a:solidFill>
                  <a:schemeClr val="bg1"/>
                </a:solidFill>
                <a:cs typeface="Aparajita" pitchFamily="34" charset="0"/>
              </a:rPr>
              <a:t>Add </a:t>
            </a:r>
            <a:r>
              <a:rPr lang="en-US" sz="2400" b="1" smtClean="0">
                <a:solidFill>
                  <a:srgbClr val="FF0000"/>
                </a:solidFill>
                <a:cs typeface="Aparajita" pitchFamily="34" charset="0"/>
              </a:rPr>
              <a:t>U</a:t>
            </a:r>
            <a:r>
              <a:rPr lang="en-US" sz="2400" b="1" smtClean="0">
                <a:solidFill>
                  <a:srgbClr val="FF0000"/>
                </a:solidFill>
                <a:cs typeface="Aparajita" pitchFamily="34" charset="0"/>
              </a:rPr>
              <a:t>ser</a:t>
            </a:r>
            <a:r>
              <a:rPr lang="en-US" sz="2400" b="1" smtClean="0">
                <a:solidFill>
                  <a:srgbClr val="FF0000"/>
                </a:solidFill>
                <a:cs typeface="Aparajita" pitchFamily="34" charset="0"/>
              </a:rPr>
              <a:t> </a:t>
            </a:r>
            <a:r>
              <a:rPr lang="en-US" sz="2400" b="1" dirty="0">
                <a:solidFill>
                  <a:srgbClr val="FF0000"/>
                </a:solidFill>
                <a:cs typeface="Aparajita" pitchFamily="34" charset="0"/>
              </a:rPr>
              <a:t>I</a:t>
            </a:r>
            <a:r>
              <a:rPr lang="en-US" sz="2400" b="1" smtClean="0">
                <a:solidFill>
                  <a:srgbClr val="FF0000"/>
                </a:solidFill>
                <a:cs typeface="Aparajita" pitchFamily="34" charset="0"/>
              </a:rPr>
              <a:t>nterface </a:t>
            </a:r>
            <a:r>
              <a:rPr lang="en-US" sz="2000" b="1" dirty="0" smtClean="0">
                <a:solidFill>
                  <a:schemeClr val="bg1"/>
                </a:solidFill>
                <a:cs typeface="Aparajita" pitchFamily="34" charset="0"/>
              </a:rPr>
              <a:t>to the project so that it will become more interactive for the user</a:t>
            </a:r>
            <a:r>
              <a:rPr lang="en-US" sz="2000" b="1" dirty="0" smtClean="0">
                <a:solidFill>
                  <a:schemeClr val="bg1"/>
                </a:solidFill>
                <a:cs typeface="Aparajita" pitchFamily="34" charset="0"/>
              </a:rPr>
              <a:t>. </a:t>
            </a:r>
            <a:r>
              <a:rPr lang="en-US" sz="2000" b="1" dirty="0">
                <a:solidFill>
                  <a:schemeClr val="bg1"/>
                </a:solidFill>
              </a:rPr>
              <a:t>The user interface (UI) is the point at which human users interact with a computer, website or application. The goal of effective UI is to make the user's experience easy and intuitive, requiring minimum effort on the user's part to receive maximum desired outcome.</a:t>
            </a:r>
            <a:endParaRPr lang="en-US" sz="2000" b="1" dirty="0">
              <a:solidFill>
                <a:schemeClr val="bg1"/>
              </a:solidFill>
              <a:cs typeface="Aparajita" pitchFamily="34" charset="0"/>
            </a:endParaRPr>
          </a:p>
        </p:txBody>
      </p:sp>
      <p:sp>
        <p:nvSpPr>
          <p:cNvPr id="10" name="Title 1">
            <a:extLst>
              <a:ext uri="{FF2B5EF4-FFF2-40B4-BE49-F238E27FC236}">
                <a16:creationId xmlns:a16="http://schemas.microsoft.com/office/drawing/2014/main" xmlns="" id="{3560F281-4FF6-4617-A809-AC9C15ECF18A}"/>
              </a:ext>
            </a:extLst>
          </p:cNvPr>
          <p:cNvSpPr txBox="1">
            <a:spLocks/>
          </p:cNvSpPr>
          <p:nvPr/>
        </p:nvSpPr>
        <p:spPr>
          <a:xfrm>
            <a:off x="7240249" y="6314381"/>
            <a:ext cx="1903751" cy="578370"/>
          </a:xfrm>
          <a:prstGeom prst="rect">
            <a:avLst/>
          </a:prstGeom>
          <a:solidFill>
            <a:schemeClr val="bg1">
              <a:lumMod val="95000"/>
            </a:schemeClr>
          </a:solidFill>
        </p:spPr>
        <p:txBody>
          <a:bodyPr vert="horz" lIns="180000" tIns="180000" rIns="180000" bIns="18000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30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17006138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7335838" cy="6781800"/>
          </a:xfrm>
        </p:spPr>
      </p:pic>
      <p:sp>
        <p:nvSpPr>
          <p:cNvPr id="4" name="Text Placeholder 3"/>
          <p:cNvSpPr>
            <a:spLocks noGrp="1"/>
          </p:cNvSpPr>
          <p:nvPr>
            <p:ph type="body" sz="quarter" idx="13"/>
          </p:nvPr>
        </p:nvSpPr>
        <p:spPr>
          <a:xfrm>
            <a:off x="2188565" y="3177915"/>
            <a:ext cx="6955436" cy="2071511"/>
          </a:xfrm>
        </p:spPr>
        <p:txBody>
          <a:bodyPr/>
          <a:lstStyle/>
          <a:p>
            <a:r>
              <a:rPr lang="en-US" sz="96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THANK YOU</a:t>
            </a:r>
            <a:endParaRPr lang="en-US" sz="96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Rectangle 5"/>
          <p:cNvSpPr/>
          <p:nvPr/>
        </p:nvSpPr>
        <p:spPr>
          <a:xfrm>
            <a:off x="7719935" y="5943600"/>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002990"/>
      </p:ext>
    </p:extLst>
  </p:cSld>
  <p:clrMapOvr>
    <a:masterClrMapping/>
  </p:clrMapOvr>
  <p:transition>
    <p:circl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xmlns="" id="{7E468295-904F-0743-AD06-67DA21353B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0" y="1"/>
            <a:ext cx="5867400" cy="6781800"/>
          </a:xfrm>
        </p:spPr>
      </p:pic>
      <p:sp>
        <p:nvSpPr>
          <p:cNvPr id="20" name="Rectangle 19">
            <a:extLst>
              <a:ext uri="{FF2B5EF4-FFF2-40B4-BE49-F238E27FC236}">
                <a16:creationId xmlns:a16="http://schemas.microsoft.com/office/drawing/2014/main" xmlns="" id="{EFA08948-2B6F-46B1-9D2D-8D7B2B3FBD56}"/>
              </a:ext>
              <a:ext uri="{C183D7F6-B498-43B3-948B-1728B52AA6E4}">
                <adec:decorative xmlns:adec="http://schemas.microsoft.com/office/drawing/2017/decorative" xmlns="" val="1"/>
              </a:ext>
            </a:extLst>
          </p:cNvPr>
          <p:cNvSpPr/>
          <p:nvPr/>
        </p:nvSpPr>
        <p:spPr>
          <a:xfrm>
            <a:off x="7316879" y="1676400"/>
            <a:ext cx="1488131"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2490401" y="1752600"/>
            <a:ext cx="6314609" cy="1124345"/>
          </a:xfrm>
        </p:spPr>
        <p:txBody>
          <a:bodyPr/>
          <a:lstStyle/>
          <a:p>
            <a:pPr algn="ctr"/>
            <a:r>
              <a:rPr lang="en-US" dirty="0" smtClean="0">
                <a:solidFill>
                  <a:schemeClr val="tx1"/>
                </a:solidFill>
                <a:latin typeface="Aharoni" pitchFamily="2" charset="-79"/>
                <a:cs typeface="Aharoni" pitchFamily="2" charset="-79"/>
              </a:rPr>
              <a:t>Scope</a:t>
            </a:r>
            <a:endParaRPr lang="en-US" dirty="0">
              <a:solidFill>
                <a:schemeClr val="tx1"/>
              </a:solidFill>
              <a:latin typeface="Aharoni" pitchFamily="2" charset="-79"/>
              <a:cs typeface="Aharoni" pitchFamily="2" charset="-79"/>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32"/>
          </p:nvPr>
        </p:nvSpPr>
        <p:spPr>
          <a:xfrm>
            <a:off x="2476585" y="2895600"/>
            <a:ext cx="6335352" cy="2171217"/>
          </a:xfrm>
        </p:spPr>
        <p:txBody>
          <a:bodyPr/>
          <a:lstStyle/>
          <a:p>
            <a:pPr algn="just"/>
            <a:r>
              <a:rPr lang="en-US" sz="2000" dirty="0"/>
              <a:t>Housing prices are an important reflection of the economy, and housing price ranges are of great interest for both buyers and sellers. In this project, house prices will be predicted given explanatory variables that cover many aspects of residential houses. </a:t>
            </a:r>
            <a:endParaRPr lang="en-US" sz="2000" dirty="0">
              <a:cs typeface="Aparajita" pitchFamily="34" charset="0"/>
            </a:endParaRPr>
          </a:p>
        </p:txBody>
      </p:sp>
      <p:sp>
        <p:nvSpPr>
          <p:cNvPr id="10" name="Title 1">
            <a:extLst>
              <a:ext uri="{FF2B5EF4-FFF2-40B4-BE49-F238E27FC236}">
                <a16:creationId xmlns:a16="http://schemas.microsoft.com/office/drawing/2014/main" xmlns="" id="{3560F281-4FF6-4617-A809-AC9C15ECF18A}"/>
              </a:ext>
            </a:extLst>
          </p:cNvPr>
          <p:cNvSpPr txBox="1">
            <a:spLocks/>
          </p:cNvSpPr>
          <p:nvPr/>
        </p:nvSpPr>
        <p:spPr>
          <a:xfrm>
            <a:off x="7270230" y="6355830"/>
            <a:ext cx="1873769" cy="502170"/>
          </a:xfrm>
          <a:prstGeom prst="rect">
            <a:avLst/>
          </a:prstGeom>
          <a:solidFill>
            <a:schemeClr val="bg1">
              <a:lumMod val="95000"/>
            </a:schemeClr>
          </a:solidFill>
        </p:spPr>
        <p:txBody>
          <a:bodyPr vert="horz" lIns="180000" tIns="180000" rIns="180000" bIns="18000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300" normalizeH="0" baseline="0" noProof="0" dirty="0">
              <a:ln>
                <a:noFill/>
              </a:ln>
              <a:solidFill>
                <a:schemeClr val="tx1">
                  <a:lumMod val="75000"/>
                  <a:lumOff val="25000"/>
                </a:schemeClr>
              </a:solidFill>
              <a:effectLst/>
              <a:uLnTx/>
              <a:uFillTx/>
              <a:latin typeface="+mj-lt"/>
              <a:ea typeface="+mj-ea"/>
              <a:cs typeface="+mj-cs"/>
            </a:endParaRPr>
          </a:p>
        </p:txBody>
      </p:sp>
    </p:spTree>
    <p:extLst>
      <p:ext uri="{BB962C8B-B14F-4D97-AF65-F5344CB8AC3E}">
        <p14:creationId xmlns:p14="http://schemas.microsoft.com/office/powerpoint/2010/main" val="32807171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dobeStock_75164586-1024x683.jpeg"/>
          <p:cNvPicPr>
            <a:picLocks noGrp="1" noChangeAspect="1"/>
          </p:cNvPicPr>
          <p:nvPr>
            <p:ph type="pic" sz="quarter" idx="10"/>
          </p:nvPr>
        </p:nvPicPr>
        <p:blipFill>
          <a:blip r:embed="rId2"/>
          <a:stretch>
            <a:fillRect/>
          </a:stretch>
        </p:blipFill>
        <p:spPr>
          <a:xfrm>
            <a:off x="0" y="0"/>
            <a:ext cx="6190938" cy="6781800"/>
          </a:xfrm>
        </p:spPr>
      </p:pic>
      <p:sp>
        <p:nvSpPr>
          <p:cNvPr id="3" name="Title 2"/>
          <p:cNvSpPr>
            <a:spLocks noGrp="1"/>
          </p:cNvSpPr>
          <p:nvPr>
            <p:ph type="ctrTitle"/>
          </p:nvPr>
        </p:nvSpPr>
        <p:spPr>
          <a:xfrm>
            <a:off x="2057400" y="3352800"/>
            <a:ext cx="7086600" cy="1200726"/>
          </a:xfrm>
        </p:spPr>
        <p:txBody>
          <a:bodyPr/>
          <a:lstStyle/>
          <a:p>
            <a:pPr algn="ctr"/>
            <a:r>
              <a:rPr lang="en-US" sz="4800" dirty="0" smtClean="0">
                <a:solidFill>
                  <a:schemeClr val="tx1"/>
                </a:solidFill>
                <a:latin typeface="Aharoni" pitchFamily="2" charset="-79"/>
                <a:cs typeface="Aharoni" pitchFamily="2" charset="-79"/>
              </a:rPr>
              <a:t>Technology And Software</a:t>
            </a:r>
            <a:endParaRPr lang="en-US" sz="4800" dirty="0">
              <a:solidFill>
                <a:schemeClr val="tx1"/>
              </a:solidFill>
              <a:latin typeface="Aharoni" pitchFamily="2" charset="-79"/>
              <a:cs typeface="Aharoni" pitchFamily="2" charset="-79"/>
            </a:endParaRPr>
          </a:p>
        </p:txBody>
      </p:sp>
      <p:sp>
        <p:nvSpPr>
          <p:cNvPr id="4" name="Text Placeholder 3"/>
          <p:cNvSpPr>
            <a:spLocks noGrp="1"/>
          </p:cNvSpPr>
          <p:nvPr>
            <p:ph type="body" sz="quarter" idx="13"/>
          </p:nvPr>
        </p:nvSpPr>
        <p:spPr>
          <a:xfrm>
            <a:off x="4343401" y="4557010"/>
            <a:ext cx="4800600" cy="692416"/>
          </a:xfrm>
        </p:spPr>
        <p:txBody>
          <a:bodyPr/>
          <a:lstStyle/>
          <a:p>
            <a:pPr algn="ctr"/>
            <a:r>
              <a:rPr lang="en-US" dirty="0" smtClean="0">
                <a:cs typeface="Aparajita" pitchFamily="34" charset="0"/>
              </a:rPr>
              <a:t>Details about the technology and the built in packages we are using.</a:t>
            </a:r>
            <a:endParaRPr lang="en-US" dirty="0">
              <a:cs typeface="Aparajita" pitchFamily="34" charset="0"/>
            </a:endParaRPr>
          </a:p>
        </p:txBody>
      </p:sp>
      <p:sp>
        <p:nvSpPr>
          <p:cNvPr id="7" name="Rectangle 6"/>
          <p:cNvSpPr/>
          <p:nvPr/>
        </p:nvSpPr>
        <p:spPr>
          <a:xfrm>
            <a:off x="7270230" y="6235908"/>
            <a:ext cx="1648917" cy="6220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55842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xmlns="" id="{7E468295-904F-0743-AD06-67DA21353B9E}"/>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r="29195"/>
          <a:stretch/>
        </p:blipFill>
        <p:spPr>
          <a:xfrm flipH="1">
            <a:off x="0" y="0"/>
            <a:ext cx="5638800" cy="6781800"/>
          </a:xfrm>
        </p:spPr>
      </p:pic>
      <p:sp>
        <p:nvSpPr>
          <p:cNvPr id="20" name="Rectangle 19">
            <a:extLst>
              <a:ext uri="{FF2B5EF4-FFF2-40B4-BE49-F238E27FC236}">
                <a16:creationId xmlns:a16="http://schemas.microsoft.com/office/drawing/2014/main" xmlns="" id="{EFA08948-2B6F-46B1-9D2D-8D7B2B3FBD56}"/>
              </a:ext>
              <a:ext uri="{C183D7F6-B498-43B3-948B-1728B52AA6E4}">
                <adec:decorative xmlns:adec="http://schemas.microsoft.com/office/drawing/2017/decorative" xmlns="" val="1"/>
              </a:ext>
            </a:extLst>
          </p:cNvPr>
          <p:cNvSpPr/>
          <p:nvPr/>
        </p:nvSpPr>
        <p:spPr>
          <a:xfrm>
            <a:off x="6781800" y="1295400"/>
            <a:ext cx="2127119"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2286000" y="1410224"/>
            <a:ext cx="6655634" cy="1124345"/>
          </a:xfrm>
        </p:spPr>
        <p:txBody>
          <a:bodyPr/>
          <a:lstStyle/>
          <a:p>
            <a:pPr algn="ctr"/>
            <a:r>
              <a:rPr lang="en-US" sz="4000" dirty="0" smtClean="0">
                <a:solidFill>
                  <a:schemeClr val="tx1"/>
                </a:solidFill>
                <a:latin typeface="Aharoni" pitchFamily="2" charset="-79"/>
                <a:cs typeface="Aharoni" pitchFamily="2" charset="-79"/>
              </a:rPr>
              <a:t>Machine Learning (ML)</a:t>
            </a:r>
            <a:endParaRPr lang="en-US" sz="4000" dirty="0">
              <a:solidFill>
                <a:schemeClr val="tx1"/>
              </a:solidFill>
              <a:latin typeface="Aharoni" pitchFamily="2" charset="-79"/>
              <a:cs typeface="Aharoni" pitchFamily="2" charset="-79"/>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32"/>
          </p:nvPr>
        </p:nvSpPr>
        <p:spPr>
          <a:xfrm>
            <a:off x="2286000" y="2514600"/>
            <a:ext cx="6646397" cy="3505200"/>
          </a:xfrm>
        </p:spPr>
        <p:txBody>
          <a:bodyPr/>
          <a:lstStyle/>
          <a:p>
            <a:pPr algn="just"/>
            <a:r>
              <a:rPr lang="en-US" sz="2000" dirty="0"/>
              <a:t>Machine learning is an application of artificial intelligence (AI) that provides systems the ability to automatically learn and improve from experience without being explicitly programmed</a:t>
            </a:r>
            <a:r>
              <a:rPr lang="en-US" sz="2000" dirty="0" smtClean="0"/>
              <a:t>.</a:t>
            </a:r>
            <a:endParaRPr lang="en-US" sz="2000" dirty="0"/>
          </a:p>
          <a:p>
            <a:pPr algn="just"/>
            <a:r>
              <a:rPr lang="en-US" sz="2000" dirty="0"/>
              <a:t>The process of learning begins with observations or data, such as examples, direct experience, or instruction, in order to look for patterns in data and make better decisions in the future based on the examples that we provide. </a:t>
            </a:r>
            <a:r>
              <a:rPr lang="en-US" sz="2000" b="1" dirty="0"/>
              <a:t>The primary aim is to allow the computers learn automatically</a:t>
            </a:r>
            <a:r>
              <a:rPr lang="en-US" sz="2000" dirty="0"/>
              <a:t> without human intervention or assistance and adjust actions accordingly.</a:t>
            </a:r>
          </a:p>
        </p:txBody>
      </p:sp>
      <p:sp>
        <p:nvSpPr>
          <p:cNvPr id="10" name="Title 1">
            <a:extLst>
              <a:ext uri="{FF2B5EF4-FFF2-40B4-BE49-F238E27FC236}">
                <a16:creationId xmlns:a16="http://schemas.microsoft.com/office/drawing/2014/main" xmlns="" id="{3560F281-4FF6-4617-A809-AC9C15ECF18A}"/>
              </a:ext>
            </a:extLst>
          </p:cNvPr>
          <p:cNvSpPr txBox="1">
            <a:spLocks/>
          </p:cNvSpPr>
          <p:nvPr/>
        </p:nvSpPr>
        <p:spPr>
          <a:xfrm>
            <a:off x="7330190" y="6355830"/>
            <a:ext cx="1813810" cy="502170"/>
          </a:xfrm>
          <a:prstGeom prst="rect">
            <a:avLst/>
          </a:prstGeom>
          <a:solidFill>
            <a:schemeClr val="bg1">
              <a:lumMod val="95000"/>
            </a:schemeClr>
          </a:solidFill>
        </p:spPr>
        <p:txBody>
          <a:bodyPr vert="horz" lIns="180000" tIns="180000" rIns="180000" bIns="18000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300" normalizeH="0" baseline="0" noProof="0" dirty="0">
              <a:ln>
                <a:noFill/>
              </a:ln>
              <a:solidFill>
                <a:schemeClr val="tx1">
                  <a:lumMod val="75000"/>
                  <a:lumOff val="25000"/>
                </a:schemeClr>
              </a:solidFill>
              <a:effectLst/>
              <a:uLnTx/>
              <a:uFillTx/>
              <a:latin typeface="+mj-lt"/>
              <a:ea typeface="+mj-ea"/>
              <a:cs typeface="+mj-cs"/>
            </a:endParaRPr>
          </a:p>
        </p:txBody>
      </p:sp>
      <p:sp>
        <p:nvSpPr>
          <p:cNvPr id="7" name="Title 1">
            <a:extLst>
              <a:ext uri="{FF2B5EF4-FFF2-40B4-BE49-F238E27FC236}">
                <a16:creationId xmlns:a16="http://schemas.microsoft.com/office/drawing/2014/main" xmlns="" id="{3560F281-4FF6-4617-A809-AC9C15ECF18A}"/>
              </a:ext>
            </a:extLst>
          </p:cNvPr>
          <p:cNvSpPr txBox="1">
            <a:spLocks/>
          </p:cNvSpPr>
          <p:nvPr/>
        </p:nvSpPr>
        <p:spPr>
          <a:xfrm>
            <a:off x="5867400" y="685801"/>
            <a:ext cx="3041519" cy="533400"/>
          </a:xfrm>
          <a:prstGeom prst="rect">
            <a:avLst/>
          </a:prstGeom>
          <a:solidFill>
            <a:schemeClr val="bg1">
              <a:lumMod val="95000"/>
            </a:schemeClr>
          </a:solidFill>
          <a:ln w="38100">
            <a:solidFill>
              <a:schemeClr val="tx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6000" b="1" kern="1200" spc="-300">
                <a:solidFill>
                  <a:schemeClr val="tx1">
                    <a:lumMod val="75000"/>
                    <a:lumOff val="25000"/>
                  </a:schemeClr>
                </a:solidFill>
                <a:latin typeface="+mj-lt"/>
                <a:ea typeface="+mj-ea"/>
                <a:cs typeface="+mj-cs"/>
              </a:defRPr>
            </a:lvl1pPr>
          </a:lstStyle>
          <a:p>
            <a:pPr algn="ctr"/>
            <a:r>
              <a:rPr lang="en-US" sz="2400" dirty="0" smtClean="0">
                <a:solidFill>
                  <a:schemeClr val="tx1"/>
                </a:solidFill>
                <a:latin typeface="Bahnschrift SemiBold" pitchFamily="34" charset="0"/>
                <a:cs typeface="Aharoni" pitchFamily="2" charset="-79"/>
              </a:rPr>
              <a:t>Technology</a:t>
            </a:r>
            <a:endParaRPr lang="en-US" sz="2400" dirty="0">
              <a:solidFill>
                <a:schemeClr val="tx1"/>
              </a:solidFill>
              <a:latin typeface="Bahnschrift SemiBold" pitchFamily="34" charset="0"/>
              <a:cs typeface="Aharoni" pitchFamily="2" charset="-79"/>
            </a:endParaRPr>
          </a:p>
        </p:txBody>
      </p:sp>
    </p:spTree>
    <p:extLst>
      <p:ext uri="{BB962C8B-B14F-4D97-AF65-F5344CB8AC3E}">
        <p14:creationId xmlns:p14="http://schemas.microsoft.com/office/powerpoint/2010/main" val="255506969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xmlns="" id="{7E468295-904F-0743-AD06-67DA21353B9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 y="0"/>
            <a:ext cx="4876800" cy="6781800"/>
          </a:xfrm>
        </p:spPr>
      </p:pic>
      <p:sp>
        <p:nvSpPr>
          <p:cNvPr id="20" name="Rectangle 19">
            <a:extLst>
              <a:ext uri="{FF2B5EF4-FFF2-40B4-BE49-F238E27FC236}">
                <a16:creationId xmlns:a16="http://schemas.microsoft.com/office/drawing/2014/main" xmlns="" id="{EFA08948-2B6F-46B1-9D2D-8D7B2B3FBD56}"/>
              </a:ext>
              <a:ext uri="{C183D7F6-B498-43B3-948B-1728B52AA6E4}">
                <adec:decorative xmlns:adec="http://schemas.microsoft.com/office/drawing/2017/decorative" xmlns="" val="1"/>
              </a:ext>
            </a:extLst>
          </p:cNvPr>
          <p:cNvSpPr/>
          <p:nvPr/>
        </p:nvSpPr>
        <p:spPr>
          <a:xfrm>
            <a:off x="6400801" y="935803"/>
            <a:ext cx="241752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32"/>
          </p:nvPr>
        </p:nvSpPr>
        <p:spPr>
          <a:xfrm>
            <a:off x="3861157" y="1904999"/>
            <a:ext cx="5079288" cy="2286000"/>
          </a:xfrm>
        </p:spPr>
        <p:txBody>
          <a:bodyPr/>
          <a:lstStyle/>
          <a:p>
            <a:pPr lvl="1" algn="just"/>
            <a:r>
              <a:rPr lang="en-US" sz="2000" b="1" dirty="0">
                <a:solidFill>
                  <a:schemeClr val="bg1"/>
                </a:solidFill>
              </a:rPr>
              <a:t>Anaconda Navigator</a:t>
            </a:r>
            <a:r>
              <a:rPr lang="en-US" sz="2000" dirty="0">
                <a:solidFill>
                  <a:schemeClr val="bg1"/>
                </a:solidFill>
              </a:rPr>
              <a:t> is a desktop graphical user interface (GUI) included in </a:t>
            </a:r>
            <a:r>
              <a:rPr lang="en-US" sz="2000" b="1" dirty="0">
                <a:solidFill>
                  <a:schemeClr val="bg1"/>
                </a:solidFill>
              </a:rPr>
              <a:t>Anaconda</a:t>
            </a:r>
            <a:r>
              <a:rPr lang="en-US" sz="2000" dirty="0">
                <a:solidFill>
                  <a:schemeClr val="bg1"/>
                </a:solidFill>
              </a:rPr>
              <a:t>® distribution that allows you to launch applications and easily manage conda packages, environments, and channels without using command-line commands.</a:t>
            </a:r>
            <a:endParaRPr lang="en-US" sz="2000" dirty="0">
              <a:solidFill>
                <a:schemeClr val="bg1"/>
              </a:solidFill>
              <a:cs typeface="Aparajita" pitchFamily="34" charset="0"/>
            </a:endParaRPr>
          </a:p>
          <a:p>
            <a:pPr lvl="1" algn="just"/>
            <a:r>
              <a:rPr lang="en-US" sz="2000" dirty="0" smtClean="0">
                <a:solidFill>
                  <a:schemeClr val="bg1"/>
                </a:solidFill>
                <a:cs typeface="Aparajita" pitchFamily="34" charset="0"/>
              </a:rPr>
              <a:t>.</a:t>
            </a:r>
            <a:endParaRPr lang="en-US" sz="2000" dirty="0">
              <a:solidFill>
                <a:schemeClr val="bg1"/>
              </a:solidFill>
              <a:cs typeface="Aparajita" pitchFamily="34" charset="0"/>
            </a:endParaRPr>
          </a:p>
        </p:txBody>
      </p:sp>
      <p:sp>
        <p:nvSpPr>
          <p:cNvPr id="10" name="Title 1">
            <a:extLst>
              <a:ext uri="{FF2B5EF4-FFF2-40B4-BE49-F238E27FC236}">
                <a16:creationId xmlns:a16="http://schemas.microsoft.com/office/drawing/2014/main" xmlns="" id="{3560F281-4FF6-4617-A809-AC9C15ECF18A}"/>
              </a:ext>
            </a:extLst>
          </p:cNvPr>
          <p:cNvSpPr txBox="1">
            <a:spLocks/>
          </p:cNvSpPr>
          <p:nvPr/>
        </p:nvSpPr>
        <p:spPr>
          <a:xfrm>
            <a:off x="7330190" y="6355830"/>
            <a:ext cx="1813809" cy="502170"/>
          </a:xfrm>
          <a:prstGeom prst="rect">
            <a:avLst/>
          </a:prstGeom>
          <a:solidFill>
            <a:schemeClr val="bg1">
              <a:lumMod val="95000"/>
            </a:schemeClr>
          </a:solidFill>
        </p:spPr>
        <p:txBody>
          <a:bodyPr vert="horz" lIns="180000" tIns="180000" rIns="180000" bIns="18000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300" normalizeH="0" baseline="0" noProof="0" dirty="0">
              <a:ln>
                <a:noFill/>
              </a:ln>
              <a:solidFill>
                <a:schemeClr val="tx1">
                  <a:lumMod val="75000"/>
                  <a:lumOff val="25000"/>
                </a:schemeClr>
              </a:solidFill>
              <a:effectLst/>
              <a:uLnTx/>
              <a:uFillTx/>
              <a:latin typeface="+mj-lt"/>
              <a:ea typeface="+mj-ea"/>
              <a:cs typeface="+mj-cs"/>
            </a:endParaRPr>
          </a:p>
        </p:txBody>
      </p:sp>
      <p:sp>
        <p:nvSpPr>
          <p:cNvPr id="7" name="Title 1">
            <a:extLst>
              <a:ext uri="{FF2B5EF4-FFF2-40B4-BE49-F238E27FC236}">
                <a16:creationId xmlns:a16="http://schemas.microsoft.com/office/drawing/2014/main" xmlns="" id="{3560F281-4FF6-4617-A809-AC9C15ECF18A}"/>
              </a:ext>
            </a:extLst>
          </p:cNvPr>
          <p:cNvSpPr txBox="1">
            <a:spLocks/>
          </p:cNvSpPr>
          <p:nvPr/>
        </p:nvSpPr>
        <p:spPr>
          <a:xfrm>
            <a:off x="5374332" y="361359"/>
            <a:ext cx="3443991" cy="586971"/>
          </a:xfrm>
          <a:prstGeom prst="rect">
            <a:avLst/>
          </a:prstGeom>
          <a:solidFill>
            <a:schemeClr val="bg1">
              <a:lumMod val="95000"/>
            </a:schemeClr>
          </a:solidFill>
          <a:ln w="38100">
            <a:solidFill>
              <a:schemeClr val="tx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6000" b="1" kern="1200" spc="-300">
                <a:solidFill>
                  <a:schemeClr val="tx1">
                    <a:lumMod val="75000"/>
                    <a:lumOff val="25000"/>
                  </a:schemeClr>
                </a:solidFill>
                <a:latin typeface="+mj-lt"/>
                <a:ea typeface="+mj-ea"/>
                <a:cs typeface="+mj-cs"/>
              </a:defRPr>
            </a:lvl1pPr>
          </a:lstStyle>
          <a:p>
            <a:pPr algn="ctr"/>
            <a:r>
              <a:rPr lang="en-US" sz="2400" dirty="0" smtClean="0">
                <a:solidFill>
                  <a:sysClr val="windowText" lastClr="000000"/>
                </a:solidFill>
                <a:latin typeface="Aharoni" pitchFamily="2" charset="-79"/>
                <a:cs typeface="Aharoni" pitchFamily="2" charset="-79"/>
              </a:rPr>
              <a:t>Software </a:t>
            </a:r>
          </a:p>
        </p:txBody>
      </p:sp>
      <p:sp>
        <p:nvSpPr>
          <p:cNvPr id="9" name="Curved Down Arrow 8"/>
          <p:cNvSpPr/>
          <p:nvPr/>
        </p:nvSpPr>
        <p:spPr>
          <a:xfrm rot="19977840" flipH="1">
            <a:off x="1516960" y="748132"/>
            <a:ext cx="2425513" cy="1124237"/>
          </a:xfrm>
          <a:prstGeom prst="curved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4114800" y="1371600"/>
            <a:ext cx="4703523" cy="53339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Anaconda Navigator</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ectangle 15"/>
          <p:cNvSpPr/>
          <p:nvPr/>
        </p:nvSpPr>
        <p:spPr>
          <a:xfrm>
            <a:off x="590550" y="2933702"/>
            <a:ext cx="2971800" cy="11430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Via Anaconda we use Jupyter  Notebook</a:t>
            </a:r>
          </a:p>
          <a:p>
            <a:pPr algn="ct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Text Placeholder 2">
            <a:extLst>
              <a:ext uri="{FF2B5EF4-FFF2-40B4-BE49-F238E27FC236}">
                <a16:creationId xmlns:a16="http://schemas.microsoft.com/office/drawing/2014/main" xmlns="" id="{611DC577-0A95-47D0-95D9-5F8DA763D46B}"/>
              </a:ext>
            </a:extLst>
          </p:cNvPr>
          <p:cNvSpPr txBox="1">
            <a:spLocks/>
          </p:cNvSpPr>
          <p:nvPr/>
        </p:nvSpPr>
        <p:spPr>
          <a:xfrm>
            <a:off x="266700" y="4076702"/>
            <a:ext cx="3619500" cy="2057398"/>
          </a:xfrm>
          <a:prstGeom prst="rect">
            <a:avLst/>
          </a:prstGeom>
          <a:solidFill>
            <a:schemeClr val="tx1">
              <a:alpha val="80000"/>
            </a:schemeClr>
          </a:solidFill>
        </p:spPr>
        <p:txBody>
          <a:bodyPr vert="horz" lIns="180000" tIns="180000" rIns="180000" bIns="180000" rtlCol="0">
            <a:noAutofit/>
          </a:bodyPr>
          <a:lstStyle/>
          <a:p>
            <a:pPr marL="266700" lvl="1" algn="just">
              <a:lnSpc>
                <a:spcPct val="90000"/>
              </a:lnSpc>
              <a:spcBef>
                <a:spcPts val="500"/>
              </a:spcBef>
              <a:defRPr/>
            </a:pPr>
            <a:r>
              <a:rPr lang="en-US" dirty="0">
                <a:solidFill>
                  <a:schemeClr val="bg1"/>
                </a:solidFill>
              </a:rPr>
              <a:t>The </a:t>
            </a:r>
            <a:r>
              <a:rPr lang="en-US" b="1" dirty="0">
                <a:solidFill>
                  <a:schemeClr val="bg1"/>
                </a:solidFill>
              </a:rPr>
              <a:t>Jupyter Notebook</a:t>
            </a:r>
            <a:r>
              <a:rPr lang="en-US" dirty="0">
                <a:solidFill>
                  <a:schemeClr val="bg1"/>
                </a:solidFill>
              </a:rPr>
              <a:t> is an open-source web application that allows you to create and share documents that contain live code, equations, visualizations and narrative text.</a:t>
            </a:r>
            <a:endParaRPr kumimoji="0" lang="en-US" b="0" i="0" u="none" strike="noStrike" kern="1200" cap="none" spc="0" normalizeH="0" baseline="0" noProof="0" dirty="0">
              <a:ln>
                <a:noFill/>
              </a:ln>
              <a:solidFill>
                <a:schemeClr val="bg1"/>
              </a:solidFill>
              <a:effectLst/>
              <a:uLnTx/>
              <a:uFillTx/>
              <a:cs typeface="Aparajita"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105" y="4476724"/>
            <a:ext cx="2460817" cy="124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388444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5203" y="160963"/>
            <a:ext cx="3048001" cy="609600"/>
          </a:xfrm>
          <a:prstGeom prst="rect">
            <a:avLst/>
          </a:prstGeom>
          <a:ln/>
        </p:spPr>
        <p:style>
          <a:lnRef idx="1">
            <a:schemeClr val="accent3"/>
          </a:lnRef>
          <a:fillRef idx="2">
            <a:schemeClr val="accent3"/>
          </a:fillRef>
          <a:effectRef idx="1">
            <a:schemeClr val="accent3"/>
          </a:effectRef>
          <a:fontRef idx="minor">
            <a:schemeClr val="dk1"/>
          </a:fontRef>
        </p:style>
        <p:txBody>
          <a:bodyPr numCol="1" rtlCol="0" anchor="ctr"/>
          <a:lstStyle/>
          <a:p>
            <a:pPr algn="just"/>
            <a:r>
              <a:rPr lang="en-US" sz="1400" b="1" dirty="0"/>
              <a:t>Pandas provides in-memory 2d table object called Dataframe.</a:t>
            </a:r>
          </a:p>
          <a:p>
            <a:pPr algn="just"/>
            <a:endParaRPr lang="en-US" sz="1400" b="1" dirty="0"/>
          </a:p>
        </p:txBody>
      </p:sp>
      <p:sp>
        <p:nvSpPr>
          <p:cNvPr id="10" name="Title 1">
            <a:extLst>
              <a:ext uri="{FF2B5EF4-FFF2-40B4-BE49-F238E27FC236}">
                <a16:creationId xmlns:a16="http://schemas.microsoft.com/office/drawing/2014/main" xmlns="" id="{3560F281-4FF6-4617-A809-AC9C15ECF18A}"/>
              </a:ext>
            </a:extLst>
          </p:cNvPr>
          <p:cNvSpPr txBox="1">
            <a:spLocks/>
          </p:cNvSpPr>
          <p:nvPr/>
        </p:nvSpPr>
        <p:spPr>
          <a:xfrm>
            <a:off x="7330190" y="6355830"/>
            <a:ext cx="1813809" cy="502170"/>
          </a:xfrm>
          <a:prstGeom prst="rect">
            <a:avLst/>
          </a:prstGeom>
          <a:solidFill>
            <a:schemeClr val="bg1">
              <a:lumMod val="95000"/>
            </a:schemeClr>
          </a:solidFill>
        </p:spPr>
        <p:txBody>
          <a:bodyPr vert="horz" lIns="180000" tIns="180000" rIns="180000" bIns="18000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300" normalizeH="0" baseline="0" noProof="0" dirty="0">
              <a:ln>
                <a:noFill/>
              </a:ln>
              <a:solidFill>
                <a:schemeClr val="tx1">
                  <a:lumMod val="75000"/>
                  <a:lumOff val="25000"/>
                </a:schemeClr>
              </a:solidFill>
              <a:effectLst/>
              <a:uLnTx/>
              <a:uFillTx/>
              <a:latin typeface="+mj-lt"/>
              <a:ea typeface="+mj-ea"/>
              <a:cs typeface="+mj-cs"/>
            </a:endParaRPr>
          </a:p>
        </p:txBody>
      </p:sp>
      <p:sp>
        <p:nvSpPr>
          <p:cNvPr id="7" name="Title 1">
            <a:extLst>
              <a:ext uri="{FF2B5EF4-FFF2-40B4-BE49-F238E27FC236}">
                <a16:creationId xmlns:a16="http://schemas.microsoft.com/office/drawing/2014/main" xmlns="" id="{3560F281-4FF6-4617-A809-AC9C15ECF18A}"/>
              </a:ext>
            </a:extLst>
          </p:cNvPr>
          <p:cNvSpPr txBox="1">
            <a:spLocks/>
          </p:cNvSpPr>
          <p:nvPr/>
        </p:nvSpPr>
        <p:spPr>
          <a:xfrm>
            <a:off x="5029201" y="457200"/>
            <a:ext cx="3658736" cy="586971"/>
          </a:xfrm>
          <a:prstGeom prst="rect">
            <a:avLst/>
          </a:prstGeom>
          <a:solidFill>
            <a:schemeClr val="bg1">
              <a:lumMod val="95000"/>
            </a:schemeClr>
          </a:solidFill>
          <a:ln w="38100">
            <a:solidFill>
              <a:schemeClr val="tx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6000" b="1" kern="1200" spc="-300">
                <a:solidFill>
                  <a:schemeClr val="tx1">
                    <a:lumMod val="75000"/>
                    <a:lumOff val="25000"/>
                  </a:schemeClr>
                </a:solidFill>
                <a:latin typeface="+mj-lt"/>
                <a:ea typeface="+mj-ea"/>
                <a:cs typeface="+mj-cs"/>
              </a:defRPr>
            </a:lvl1pPr>
          </a:lstStyle>
          <a:p>
            <a:pPr algn="ctr"/>
            <a:r>
              <a:rPr lang="en-US" sz="2400" dirty="0" smtClean="0">
                <a:solidFill>
                  <a:sysClr val="windowText" lastClr="000000"/>
                </a:solidFill>
                <a:latin typeface="Aharoni" pitchFamily="2" charset="-79"/>
                <a:cs typeface="Aharoni" pitchFamily="2" charset="-79"/>
              </a:rPr>
              <a:t>Packages used</a:t>
            </a:r>
          </a:p>
        </p:txBody>
      </p:sp>
      <p:sp>
        <p:nvSpPr>
          <p:cNvPr id="5" name="Rectangle 4"/>
          <p:cNvSpPr/>
          <p:nvPr/>
        </p:nvSpPr>
        <p:spPr>
          <a:xfrm>
            <a:off x="0" y="0"/>
            <a:ext cx="304800" cy="685800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512918" y="4351683"/>
            <a:ext cx="3082637" cy="8001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1400" b="1" dirty="0" smtClean="0">
                <a:solidFill>
                  <a:schemeClr val="tx1"/>
                </a:solidFill>
              </a:rPr>
              <a:t>Train_test_split used to split </a:t>
            </a:r>
            <a:r>
              <a:rPr lang="en-US" sz="1400" b="1" dirty="0">
                <a:solidFill>
                  <a:schemeClr val="tx1"/>
                </a:solidFill>
              </a:rPr>
              <a:t>up the data into a training set and a test </a:t>
            </a:r>
            <a:r>
              <a:rPr lang="en-US" sz="1400" b="1" dirty="0" smtClean="0">
                <a:solidFill>
                  <a:schemeClr val="tx1"/>
                </a:solidFill>
              </a:rPr>
              <a:t>set</a:t>
            </a:r>
            <a:endParaRPr lang="en-US" sz="1400" b="1" dirty="0">
              <a:solidFill>
                <a:schemeClr val="tx1"/>
              </a:solidFill>
            </a:endParaRPr>
          </a:p>
        </p:txBody>
      </p:sp>
      <p:sp>
        <p:nvSpPr>
          <p:cNvPr id="2" name="Rectangle 1"/>
          <p:cNvSpPr/>
          <p:nvPr/>
        </p:nvSpPr>
        <p:spPr>
          <a:xfrm>
            <a:off x="530235" y="964053"/>
            <a:ext cx="3048001" cy="706755"/>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1400" b="1" dirty="0"/>
              <a:t>NumPy library which provides objects for multi-dimensional </a:t>
            </a:r>
            <a:r>
              <a:rPr lang="en-US" sz="1400" b="1" dirty="0" smtClean="0"/>
              <a:t>arrays</a:t>
            </a:r>
            <a:r>
              <a:rPr lang="en-US" sz="1400" b="1" dirty="0"/>
              <a:t>.</a:t>
            </a:r>
          </a:p>
        </p:txBody>
      </p:sp>
      <p:sp>
        <p:nvSpPr>
          <p:cNvPr id="4" name="Rectangle 3"/>
          <p:cNvSpPr/>
          <p:nvPr/>
        </p:nvSpPr>
        <p:spPr>
          <a:xfrm>
            <a:off x="6810645" y="1059295"/>
            <a:ext cx="1877291" cy="163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0567" y="2667000"/>
            <a:ext cx="3082637" cy="1524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just"/>
            <a:r>
              <a:rPr lang="en-US" sz="1400" b="1" dirty="0">
                <a:solidFill>
                  <a:schemeClr val="bg1"/>
                </a:solidFill>
                <a:hlinkClick r:id="rId2" tooltip="matplotlib.pyplot"/>
              </a:rPr>
              <a:t>matplotlib.pyplot</a:t>
            </a:r>
            <a:r>
              <a:rPr lang="en-US" sz="1400" b="1" dirty="0">
                <a:solidFill>
                  <a:schemeClr val="bg1"/>
                </a:solidFill>
              </a:rPr>
              <a:t> is a collection of functions that make matplotlib work like MATLAB. Each pyplot function makes some change to a figure: e.g., creates a figure, creates a plotting area in a </a:t>
            </a:r>
            <a:r>
              <a:rPr lang="en-US" sz="1400" b="1" dirty="0" smtClean="0">
                <a:solidFill>
                  <a:schemeClr val="bg1"/>
                </a:solidFill>
              </a:rPr>
              <a:t>figure etc.</a:t>
            </a:r>
            <a:r>
              <a:rPr lang="en-US" sz="1400" b="1" dirty="0">
                <a:solidFill>
                  <a:schemeClr val="bg1"/>
                </a:solidFill>
              </a:rPr>
              <a:t> </a:t>
            </a:r>
          </a:p>
        </p:txBody>
      </p:sp>
      <p:sp>
        <p:nvSpPr>
          <p:cNvPr id="9" name="Rectangle 8"/>
          <p:cNvSpPr/>
          <p:nvPr/>
        </p:nvSpPr>
        <p:spPr>
          <a:xfrm>
            <a:off x="486414" y="5322264"/>
            <a:ext cx="3110346" cy="12954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just"/>
            <a:r>
              <a:rPr lang="en-US" sz="1400" b="1" dirty="0" smtClean="0"/>
              <a:t>All other packages are used for performing LinearRegression, Lasso Regression, DecisionTreeRegressor and for calculating cross validation score. </a:t>
            </a:r>
            <a:endParaRPr lang="en-US" sz="1400" b="1"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157" t="28177" r="51330" b="48958"/>
          <a:stretch/>
        </p:blipFill>
        <p:spPr bwMode="auto">
          <a:xfrm>
            <a:off x="3810001" y="1354455"/>
            <a:ext cx="5181600" cy="396780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500268" y="1804364"/>
            <a:ext cx="3183233" cy="70675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just"/>
            <a:r>
              <a:rPr lang="en-US" sz="1200" b="1" dirty="0"/>
              <a:t>Seaborn is a Python data visualization library based on matplotlib. It provides a high-level interface for drawing attractive and informative statistical graphics.</a:t>
            </a:r>
          </a:p>
        </p:txBody>
      </p:sp>
    </p:spTree>
    <p:extLst>
      <p:ext uri="{BB962C8B-B14F-4D97-AF65-F5344CB8AC3E}">
        <p14:creationId xmlns:p14="http://schemas.microsoft.com/office/powerpoint/2010/main" val="252675864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 xmlns:a16="http://schemas.microsoft.com/office/drawing/2014/main" id="{A9A75888-22E3-1D43-9112-DA02186070B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590800" y="0"/>
            <a:ext cx="6553200" cy="6858000"/>
          </a:xfrm>
        </p:spPr>
      </p:pic>
      <p:sp>
        <p:nvSpPr>
          <p:cNvPr id="20" name="Rectangle 19">
            <a:extLst>
              <a:ext uri="{FF2B5EF4-FFF2-40B4-BE49-F238E27FC236}">
                <a16:creationId xmlns="" xmlns:a16="http://schemas.microsoft.com/office/drawing/2014/main" id="{EFA08948-2B6F-46B1-9D2D-8D7B2B3FBD56}"/>
              </a:ext>
              <a:ext uri="{C183D7F6-B498-43B3-948B-1728B52AA6E4}">
                <adec:decorative xmlns="" xmlns:adec="http://schemas.microsoft.com/office/drawing/2017/decorative" val="1"/>
              </a:ext>
            </a:extLst>
          </p:cNvPr>
          <p:cNvSpPr/>
          <p:nvPr/>
        </p:nvSpPr>
        <p:spPr>
          <a:xfrm>
            <a:off x="3671341" y="2768600"/>
            <a:ext cx="3148559" cy="145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 xmlns:a16="http://schemas.microsoft.com/office/drawing/2014/main" id="{3560F281-4FF6-4617-A809-AC9C15ECF18A}"/>
              </a:ext>
            </a:extLst>
          </p:cNvPr>
          <p:cNvSpPr>
            <a:spLocks noGrp="1"/>
          </p:cNvSpPr>
          <p:nvPr>
            <p:ph type="title"/>
          </p:nvPr>
        </p:nvSpPr>
        <p:spPr>
          <a:xfrm>
            <a:off x="599607" y="2913899"/>
            <a:ext cx="6220293" cy="1200901"/>
          </a:xfrm>
        </p:spPr>
        <p:txBody>
          <a:bodyPr/>
          <a:lstStyle/>
          <a:p>
            <a:pPr algn="ctr"/>
            <a:r>
              <a:rPr lang="en-US" dirty="0" smtClean="0">
                <a:solidFill>
                  <a:schemeClr val="tx1"/>
                </a:solidFill>
                <a:latin typeface="Aharoni" pitchFamily="2" charset="-79"/>
                <a:cs typeface="Aharoni" pitchFamily="2" charset="-79"/>
              </a:rPr>
              <a:t>Dataset</a:t>
            </a:r>
            <a:endParaRPr lang="en-US"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94056141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f16411250">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JOB AGGREGATOR ppt</Template>
  <TotalTime>1892</TotalTime>
  <Words>1000</Words>
  <Application>Microsoft Office PowerPoint</Application>
  <PresentationFormat>On-screen Show (4:3)</PresentationFormat>
  <Paragraphs>91</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tf16411250</vt:lpstr>
      <vt:lpstr>REAL  ESTATE  HOUSE PRICE  PREDICTION</vt:lpstr>
      <vt:lpstr> Project  AIM</vt:lpstr>
      <vt:lpstr>Our Objective</vt:lpstr>
      <vt:lpstr>Scope</vt:lpstr>
      <vt:lpstr>Technology And Software</vt:lpstr>
      <vt:lpstr>Machine Learning (ML)</vt:lpstr>
      <vt:lpstr>PowerPoint Presentation</vt:lpstr>
      <vt:lpstr>PowerPoint Presentation</vt:lpstr>
      <vt:lpstr>Dataset</vt:lpstr>
      <vt:lpstr>PowerPoint Presentation</vt:lpstr>
      <vt:lpstr>PowerPoint Presentation</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vt:lpstr>
      <vt:lpstr>PowerPoint Presentation</vt:lpstr>
      <vt:lpstr>PowerPoint Presentation</vt:lpstr>
      <vt:lpstr>PowerPoint Presentation</vt:lpstr>
      <vt:lpstr>Model Building</vt:lpstr>
      <vt:lpstr>PowerPoint Presentation</vt:lpstr>
      <vt:lpstr>PowerPoint Presentation</vt:lpstr>
      <vt:lpstr>PowerPoint Presentation</vt:lpstr>
      <vt:lpstr>PowerPoint Presentation</vt:lpstr>
      <vt:lpstr>PowerPoint Presentation</vt:lpstr>
      <vt:lpstr>Result and conclusion</vt:lpstr>
      <vt:lpstr>PowerPoint Presentation</vt:lpstr>
      <vt:lpstr>Future Works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74</cp:revision>
  <dcterms:created xsi:type="dcterms:W3CDTF">2020-11-18T04:37:18Z</dcterms:created>
  <dcterms:modified xsi:type="dcterms:W3CDTF">2020-11-22T06:24:38Z</dcterms:modified>
</cp:coreProperties>
</file>